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68" r:id="rId2"/>
  </p:sldMasterIdLst>
  <p:notesMasterIdLst>
    <p:notesMasterId r:id="rId38"/>
  </p:notesMasterIdLst>
  <p:handoutMasterIdLst>
    <p:handoutMasterId r:id="rId39"/>
  </p:handoutMasterIdLst>
  <p:sldIdLst>
    <p:sldId id="256" r:id="rId3"/>
    <p:sldId id="289" r:id="rId4"/>
    <p:sldId id="305" r:id="rId5"/>
    <p:sldId id="300" r:id="rId6"/>
    <p:sldId id="266" r:id="rId7"/>
    <p:sldId id="314" r:id="rId8"/>
    <p:sldId id="312" r:id="rId9"/>
    <p:sldId id="315" r:id="rId10"/>
    <p:sldId id="303" r:id="rId11"/>
    <p:sldId id="316" r:id="rId12"/>
    <p:sldId id="304" r:id="rId13"/>
    <p:sldId id="298" r:id="rId14"/>
    <p:sldId id="299" r:id="rId15"/>
    <p:sldId id="257" r:id="rId16"/>
    <p:sldId id="258" r:id="rId17"/>
    <p:sldId id="311" r:id="rId18"/>
    <p:sldId id="317" r:id="rId19"/>
    <p:sldId id="306" r:id="rId20"/>
    <p:sldId id="267" r:id="rId21"/>
    <p:sldId id="307" r:id="rId22"/>
    <p:sldId id="291" r:id="rId23"/>
    <p:sldId id="318" r:id="rId24"/>
    <p:sldId id="293" r:id="rId25"/>
    <p:sldId id="294" r:id="rId26"/>
    <p:sldId id="295" r:id="rId27"/>
    <p:sldId id="310" r:id="rId28"/>
    <p:sldId id="309" r:id="rId29"/>
    <p:sldId id="313" r:id="rId30"/>
    <p:sldId id="308" r:id="rId31"/>
    <p:sldId id="263" r:id="rId32"/>
    <p:sldId id="272" r:id="rId33"/>
    <p:sldId id="296" r:id="rId34"/>
    <p:sldId id="297" r:id="rId35"/>
    <p:sldId id="271" r:id="rId36"/>
    <p:sldId id="292" r:id="rId37"/>
  </p:sldIdLst>
  <p:sldSz cx="9144000" cy="6858000" type="screen4x3"/>
  <p:notesSz cx="6834188" cy="9979025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accent2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accent2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accent2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accent2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accent2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accent2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accent2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accent2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accent2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27">
          <p15:clr>
            <a:srgbClr val="A4A3A4"/>
          </p15:clr>
        </p15:guide>
        <p15:guide id="2" orient="horz" pos="1253">
          <p15:clr>
            <a:srgbClr val="A4A3A4"/>
          </p15:clr>
        </p15:guide>
        <p15:guide id="3" orient="horz" pos="1434">
          <p15:clr>
            <a:srgbClr val="A4A3A4"/>
          </p15:clr>
        </p15:guide>
        <p15:guide id="4" orient="horz" pos="4020">
          <p15:clr>
            <a:srgbClr val="A4A3A4"/>
          </p15:clr>
        </p15:guide>
        <p15:guide id="5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3">
          <p15:clr>
            <a:srgbClr val="A4A3A4"/>
          </p15:clr>
        </p15:guide>
        <p15:guide id="2" pos="215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2F4"/>
    <a:srgbClr val="EA9632"/>
    <a:srgbClr val="FF9632"/>
    <a:srgbClr val="FA9632"/>
    <a:srgbClr val="CFCFCF"/>
    <a:srgbClr val="D5D5D5"/>
    <a:srgbClr val="D3D3D3"/>
    <a:srgbClr val="CECECE"/>
    <a:srgbClr val="EAA7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85126" autoAdjust="0"/>
  </p:normalViewPr>
  <p:slideViewPr>
    <p:cSldViewPr>
      <p:cViewPr varScale="1">
        <p:scale>
          <a:sx n="114" d="100"/>
          <a:sy n="114" d="100"/>
        </p:scale>
        <p:origin x="1278" y="54"/>
      </p:cViewPr>
      <p:guideLst>
        <p:guide orient="horz" pos="527"/>
        <p:guide orient="horz" pos="1253"/>
        <p:guide orient="horz" pos="1434"/>
        <p:guide orient="horz" pos="40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2796"/>
    </p:cViewPr>
  </p:sorterViewPr>
  <p:notesViewPr>
    <p:cSldViewPr>
      <p:cViewPr>
        <p:scale>
          <a:sx n="100" d="100"/>
          <a:sy n="100" d="100"/>
        </p:scale>
        <p:origin x="-798" y="1266"/>
      </p:cViewPr>
      <p:guideLst>
        <p:guide orient="horz" pos="3143"/>
        <p:guide pos="21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43" tIns="45971" rIns="91943" bIns="45971" numCol="1" anchor="t" anchorCtr="0" compatLnSpc="1">
            <a:prstTxWarp prst="textNoShape">
              <a:avLst/>
            </a:prstTxWarp>
          </a:bodyPr>
          <a:lstStyle>
            <a:lvl1pPr algn="l" defTabSz="919163" eaLnBrk="0" hangingPunct="0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1913" y="0"/>
            <a:ext cx="2960687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43" tIns="45971" rIns="91943" bIns="45971" numCol="1" anchor="t" anchorCtr="0" compatLnSpc="1">
            <a:prstTxWarp prst="textNoShape">
              <a:avLst/>
            </a:prstTxWarp>
          </a:bodyPr>
          <a:lstStyle>
            <a:lvl1pPr algn="r" defTabSz="919163" eaLnBrk="0" hangingPunct="0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fr-FR"/>
              <a:t>Février 2003</a:t>
            </a:r>
          </a:p>
        </p:txBody>
      </p:sp>
      <p:sp>
        <p:nvSpPr>
          <p:cNvPr id="295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77375"/>
            <a:ext cx="296068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43" tIns="45971" rIns="91943" bIns="45971" numCol="1" anchor="b" anchorCtr="0" compatLnSpc="1">
            <a:prstTxWarp prst="textNoShape">
              <a:avLst/>
            </a:prstTxWarp>
          </a:bodyPr>
          <a:lstStyle>
            <a:lvl1pPr algn="l" defTabSz="919163" eaLnBrk="0" hangingPunct="0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95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1913" y="9477375"/>
            <a:ext cx="2960687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43" tIns="45971" rIns="91943" bIns="45971" numCol="1" anchor="b" anchorCtr="0" compatLnSpc="1">
            <a:prstTxWarp prst="textNoShape">
              <a:avLst/>
            </a:prstTxWarp>
          </a:bodyPr>
          <a:lstStyle>
            <a:lvl1pPr algn="r" defTabSz="919163" eaLnBrk="0" hangingPunct="0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3B761BA-79F4-43F1-8FE1-FBD92A0773D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03800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43" tIns="45971" rIns="91943" bIns="45971" numCol="1" anchor="t" anchorCtr="0" compatLnSpc="1">
            <a:prstTxWarp prst="textNoShape">
              <a:avLst/>
            </a:prstTxWarp>
          </a:bodyPr>
          <a:lstStyle>
            <a:lvl1pPr algn="l" defTabSz="919163" eaLnBrk="0" hangingPunct="0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3500" y="0"/>
            <a:ext cx="296068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43" tIns="45971" rIns="91943" bIns="45971" numCol="1" anchor="t" anchorCtr="0" compatLnSpc="1">
            <a:prstTxWarp prst="textNoShape">
              <a:avLst/>
            </a:prstTxWarp>
          </a:bodyPr>
          <a:lstStyle>
            <a:lvl1pPr algn="r" defTabSz="919163" eaLnBrk="0" hangingPunct="0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fr-FR"/>
              <a:t>Février 2003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9300"/>
            <a:ext cx="4986337" cy="3740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40275"/>
            <a:ext cx="5011738" cy="495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43" tIns="45971" rIns="91943" bIns="459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 Deuxième niveau</a:t>
            </a:r>
          </a:p>
          <a:p>
            <a:pPr lvl="2"/>
            <a:r>
              <a:rPr lang="fr-FR" noProof="0"/>
              <a:t> Troisième niveau</a:t>
            </a:r>
          </a:p>
          <a:p>
            <a:pPr lvl="3"/>
            <a:r>
              <a:rPr lang="fr-FR" noProof="0"/>
              <a:t> Quatrième niveau</a:t>
            </a:r>
          </a:p>
          <a:p>
            <a:pPr lvl="4"/>
            <a:r>
              <a:rPr lang="fr-FR" noProof="0"/>
              <a:t> Cinquième niveau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67888"/>
            <a:ext cx="2960688" cy="21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43" tIns="45971" rIns="91943" bIns="45971" numCol="1" anchor="b" anchorCtr="0" compatLnSpc="1">
            <a:prstTxWarp prst="textNoShape">
              <a:avLst/>
            </a:prstTxWarp>
          </a:bodyPr>
          <a:lstStyle>
            <a:lvl1pPr algn="l" defTabSz="919163" eaLnBrk="0" hangingPunct="0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3500" y="9767888"/>
            <a:ext cx="2960688" cy="21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43" tIns="45971" rIns="91943" bIns="45971" numCol="1" anchor="b" anchorCtr="0" compatLnSpc="1">
            <a:prstTxWarp prst="textNoShape">
              <a:avLst/>
            </a:prstTxWarp>
          </a:bodyPr>
          <a:lstStyle>
            <a:lvl1pPr algn="r" defTabSz="919163" eaLnBrk="0" hangingPunct="0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75E6945-A2F7-4A0D-AB65-02A02623E50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46120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just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buChar char="o"/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just" rtl="0" eaLnBrk="0" fontAlgn="base" hangingPunct="0">
      <a:spcBef>
        <a:spcPct val="30000"/>
      </a:spcBef>
      <a:spcAft>
        <a:spcPct val="0"/>
      </a:spcAft>
      <a:buFont typeface="Wingdings" panose="05000000000000000000" pitchFamily="2" charset="2"/>
      <a:buChar char="Ø"/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just" rtl="0" eaLnBrk="0" fontAlgn="base" hangingPunct="0">
      <a:spcBef>
        <a:spcPct val="30000"/>
      </a:spcBef>
      <a:spcAft>
        <a:spcPct val="0"/>
      </a:spcAft>
      <a:buFont typeface="Wingdings" panose="05000000000000000000" pitchFamily="2" charset="2"/>
      <a:buChar char="ü"/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6013" y="4797425"/>
            <a:ext cx="6900862" cy="1311275"/>
          </a:xfrm>
        </p:spPr>
        <p:txBody>
          <a:bodyPr wrap="none">
            <a:spAutoFit/>
          </a:bodyPr>
          <a:lstStyle>
            <a:lvl1pPr>
              <a:defRPr sz="8000">
                <a:solidFill>
                  <a:srgbClr val="CC0000"/>
                </a:solidFill>
              </a:defRPr>
            </a:lvl1pPr>
          </a:lstStyle>
          <a:p>
            <a:r>
              <a:rPr lang="fr-FR"/>
              <a:t>Style du masque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2997200"/>
            <a:ext cx="5181600" cy="1066800"/>
          </a:xfrm>
        </p:spPr>
        <p:txBody>
          <a:bodyPr>
            <a:spAutoFit/>
          </a:bodyPr>
          <a:lstStyle>
            <a:lvl1pPr marL="0" indent="0" algn="ctr">
              <a:buFontTx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AE18D0C7-CBE4-417C-B911-BAE8FAA9DC9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75855" y="1988841"/>
            <a:ext cx="2511841" cy="1702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844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4C96E71-F5D1-4317-A621-9AD65EDD130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33952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0063" y="260350"/>
            <a:ext cx="2078037" cy="58435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260350"/>
            <a:ext cx="6086475" cy="58435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D49D60-86B3-45F8-B4EA-5536E6AB79B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36251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C2DA2-8A5A-462F-8C32-04DCA0AF721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64445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E681E-E126-4968-9746-ABFC10C35B1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356573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8062B-FCC1-4DCE-AD4B-133B0088CEE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472730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636A3-C7C3-44CD-BBC6-EB9C0D87F4F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408130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3C8A3-A924-49CB-8CDE-5FC501CBAF5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743500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E821B-02AD-4502-9EDB-19EE13BB32E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986923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154BF-D49E-4FD9-AFB8-5A9A104ABA4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28418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1E2FF-288B-4E50-B769-FDAB3C6AFED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36011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D34631-DFBE-4A08-A6F1-B36298F19DF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184097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7C31D-5877-488C-8C47-405263E93D0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643256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02191-181B-4553-8FEE-C81DFD9F9B0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213187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4C2E3-B43F-429C-B4D7-3FCF5F5F01B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61573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FAA53D9-BA2F-43B3-9771-84C4F513AB9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70514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98913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913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3DCED9-8E38-4EA6-8FD4-6D383E14C6F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52371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8" name="Rectangle 3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9" name="Rectangle 3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3D3459-9332-48A5-BBF7-C32F667A5F9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79222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676DF8-0E3E-48F2-AF77-7C0A4086FC4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63545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3" name="Rectangle 3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358326-3EA2-4692-BC13-B17D97624D0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04929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56B4AD-A253-4E6E-AD80-767FDC19A75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1456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5830824-98EB-41A8-B5E7-1CC5A7560C9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27114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260350"/>
            <a:ext cx="8316912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H="1">
            <a:off x="609600" y="836613"/>
            <a:ext cx="1588" cy="334962"/>
          </a:xfrm>
          <a:prstGeom prst="line">
            <a:avLst/>
          </a:prstGeom>
          <a:noFill/>
          <a:ln w="28575">
            <a:solidFill>
              <a:srgbClr val="EAA73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29" name="Line 9"/>
          <p:cNvSpPr>
            <a:spLocks noChangeShapeType="1"/>
          </p:cNvSpPr>
          <p:nvPr/>
        </p:nvSpPr>
        <p:spPr bwMode="auto">
          <a:xfrm>
            <a:off x="323850" y="942975"/>
            <a:ext cx="7921625" cy="0"/>
          </a:xfrm>
          <a:prstGeom prst="line">
            <a:avLst/>
          </a:prstGeom>
          <a:noFill/>
          <a:ln w="28575">
            <a:solidFill>
              <a:srgbClr val="EAA73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56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97650"/>
            <a:ext cx="1042988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1057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16375" y="6589713"/>
            <a:ext cx="1109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4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1058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53475" y="6597650"/>
            <a:ext cx="39052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5760D23-7D03-4FAE-9B74-24F735946D7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1033" name="Picture 36" descr="icone iSx"/>
          <p:cNvSpPr>
            <a:spLocks noChangeAspect="1" noChangeArrowheads="1"/>
          </p:cNvSpPr>
          <p:nvPr/>
        </p:nvSpPr>
        <p:spPr bwMode="auto">
          <a:xfrm>
            <a:off x="527050" y="549275"/>
            <a:ext cx="2159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accent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accent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accent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accent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accent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US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5" r:id="rId1"/>
    <p:sldLayoutId id="2147484126" r:id="rId2"/>
    <p:sldLayoutId id="2147484127" r:id="rId3"/>
    <p:sldLayoutId id="2147484128" r:id="rId4"/>
    <p:sldLayoutId id="2147484129" r:id="rId5"/>
    <p:sldLayoutId id="2147484130" r:id="rId6"/>
    <p:sldLayoutId id="2147484131" r:id="rId7"/>
    <p:sldLayoutId id="2147484132" r:id="rId8"/>
    <p:sldLayoutId id="2147484133" r:id="rId9"/>
    <p:sldLayoutId id="2147484134" r:id="rId10"/>
    <p:sldLayoutId id="21474841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205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43B8987-6F7F-4696-8689-0F4F419AD4F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4" r:id="rId1"/>
    <p:sldLayoutId id="2147484115" r:id="rId2"/>
    <p:sldLayoutId id="2147484116" r:id="rId3"/>
    <p:sldLayoutId id="2147484117" r:id="rId4"/>
    <p:sldLayoutId id="2147484118" r:id="rId5"/>
    <p:sldLayoutId id="2147484119" r:id="rId6"/>
    <p:sldLayoutId id="2147484120" r:id="rId7"/>
    <p:sldLayoutId id="2147484121" r:id="rId8"/>
    <p:sldLayoutId id="2147484122" r:id="rId9"/>
    <p:sldLayoutId id="2147484123" r:id="rId10"/>
    <p:sldLayoutId id="21474841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3.png"/><Relationship Id="rId7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1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fr-FR" sz="1400" dirty="0">
                <a:solidFill>
                  <a:schemeClr val="tx1"/>
                </a:solidFill>
              </a:rPr>
              <a:t>No$, interSyntax SAS. Tous droits réservés.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07904" y="5373216"/>
            <a:ext cx="5181600" cy="579438"/>
          </a:xfrm>
        </p:spPr>
        <p:txBody>
          <a:bodyPr/>
          <a:lstStyle/>
          <a:p>
            <a:r>
              <a:rPr lang="en-US" altLang="fr-FR" dirty="0"/>
              <a:t>Mai 2021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051720" y="3620760"/>
            <a:ext cx="5243743" cy="1754326"/>
          </a:xfrm>
        </p:spPr>
        <p:txBody>
          <a:bodyPr/>
          <a:lstStyle/>
          <a:p>
            <a:r>
              <a:rPr lang="fr-FR" altLang="fr-FR" sz="5400" dirty="0"/>
              <a:t> No$ </a:t>
            </a:r>
            <a:br>
              <a:rPr lang="fr-FR" altLang="fr-FR" sz="5400" dirty="0"/>
            </a:br>
            <a:r>
              <a:rPr lang="fr-FR" altLang="fr-FR" sz="5400" dirty="0"/>
              <a:t>Manuel utilisateur</a:t>
            </a:r>
            <a:endParaRPr lang="en-US" altLang="fr-FR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468D0C-9134-482A-AB48-6E26AF5D4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Supprimer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9E8E6F-B0C2-433A-8C06-DF5191F96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693" y="1430140"/>
            <a:ext cx="7772400" cy="550750"/>
          </a:xfrm>
        </p:spPr>
        <p:txBody>
          <a:bodyPr>
            <a:normAutofit fontScale="55000" lnSpcReduction="20000"/>
          </a:bodyPr>
          <a:lstStyle/>
          <a:p>
            <a:r>
              <a:rPr lang="fr-FR" dirty="0"/>
              <a:t>Le supprimer No$ supprime toute les duplications des entités du modèle présentes sur le dossier Excel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FF4EDE-F75E-4136-A785-7DBAD5245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A2F03E-7D31-48E3-AB29-8A6A4E8DD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4EECA5-DC4A-4F26-A8D6-455060CA0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34631-DFBE-4A08-A6F1-B36298F19DF7}" type="slidenum">
              <a:rPr lang="fr-FR" altLang="fr-FR" smtClean="0"/>
              <a:pPr>
                <a:defRPr/>
              </a:pPr>
              <a:t>10</a:t>
            </a:fld>
            <a:endParaRPr lang="fr-FR" alt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A3C1D2-DAC8-4649-B378-84C9B56B0C27}"/>
              </a:ext>
            </a:extLst>
          </p:cNvPr>
          <p:cNvSpPr/>
          <p:nvPr/>
        </p:nvSpPr>
        <p:spPr bwMode="auto">
          <a:xfrm>
            <a:off x="368708" y="6021288"/>
            <a:ext cx="7877954" cy="5507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fr-FR" dirty="0"/>
              <a:t>Le supprimer No$ permet de revenir au modèle minimal du dossier Excel</a:t>
            </a:r>
          </a:p>
        </p:txBody>
      </p:sp>
    </p:spTree>
    <p:extLst>
      <p:ext uri="{BB962C8B-B14F-4D97-AF65-F5344CB8AC3E}">
        <p14:creationId xmlns:p14="http://schemas.microsoft.com/office/powerpoint/2010/main" val="1207785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B734CEE0-C603-44F6-9DF3-005CA09453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6819" y="912510"/>
            <a:ext cx="4948791" cy="1015663"/>
          </a:xfrm>
        </p:spPr>
        <p:txBody>
          <a:bodyPr/>
          <a:lstStyle/>
          <a:p>
            <a:r>
              <a:rPr lang="fr-FR" sz="6000" dirty="0"/>
              <a:t>Mode d’emploi</a:t>
            </a:r>
          </a:p>
        </p:txBody>
      </p:sp>
      <p:sp>
        <p:nvSpPr>
          <p:cNvPr id="8" name="Sous-titre 7">
            <a:extLst>
              <a:ext uri="{FF2B5EF4-FFF2-40B4-BE49-F238E27FC236}">
                <a16:creationId xmlns:a16="http://schemas.microsoft.com/office/drawing/2014/main" id="{AEAF2296-2CBB-4962-9D34-F7B82CA027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1680" y="3573016"/>
            <a:ext cx="5181600" cy="1175706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dirty="0"/>
              <a:t>Menu No$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dirty="0"/>
              <a:t>Actions No$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D39C53F-608D-43AC-A22E-3D191D16F7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F6ED4F-7A00-4A88-9F30-7A6962119919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597650"/>
            <a:ext cx="1042988" cy="287338"/>
          </a:xfrm>
        </p:spPr>
        <p:txBody>
          <a:bodyPr/>
          <a:lstStyle/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B28FBD-A86B-4B6E-917D-893BA048505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753475" y="6597650"/>
            <a:ext cx="390525" cy="287338"/>
          </a:xfrm>
        </p:spPr>
        <p:txBody>
          <a:bodyPr/>
          <a:lstStyle/>
          <a:p>
            <a:pPr>
              <a:defRPr/>
            </a:pPr>
            <a:fld id="{10D34631-DFBE-4A08-A6F1-B36298F19DF7}" type="slidenum">
              <a:rPr lang="fr-FR" altLang="fr-FR" smtClean="0"/>
              <a:pPr>
                <a:defRPr/>
              </a:pPr>
              <a:t>11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16660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78F118EE-8943-472D-9FE9-6F20934506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3564916"/>
            <a:ext cx="5963482" cy="2715004"/>
          </a:xfrm>
          <a:prstGeom prst="rect">
            <a:avLst/>
          </a:prstGeom>
        </p:spPr>
      </p:pic>
      <p:sp>
        <p:nvSpPr>
          <p:cNvPr id="7" name="Titre 6">
            <a:extLst>
              <a:ext uri="{FF2B5EF4-FFF2-40B4-BE49-F238E27FC236}">
                <a16:creationId xmlns:a16="http://schemas.microsoft.com/office/drawing/2014/main" id="{57DF77DA-2DE5-436E-A324-37A57D66A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Menu No$</a:t>
            </a:r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63DEE534-EC93-4E87-9D3D-359E4E59B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006" y="1017020"/>
            <a:ext cx="8316912" cy="2123948"/>
          </a:xfrm>
        </p:spPr>
        <p:txBody>
          <a:bodyPr>
            <a:normAutofit/>
          </a:bodyPr>
          <a:lstStyle/>
          <a:p>
            <a:r>
              <a:rPr lang="fr-FR" dirty="0"/>
              <a:t>Pour :</a:t>
            </a:r>
          </a:p>
          <a:p>
            <a:pPr marL="1314450" lvl="2" indent="-514350">
              <a:buFont typeface="+mj-lt"/>
              <a:buAutoNum type="arabicPeriod"/>
            </a:pPr>
            <a:r>
              <a:rPr lang="fr-FR" sz="1400" dirty="0"/>
              <a:t>No$ : Active ou réactive No$</a:t>
            </a:r>
          </a:p>
          <a:p>
            <a:pPr marL="1314450" lvl="2" indent="-514350">
              <a:buFont typeface="+mj-lt"/>
              <a:buAutoNum type="arabicPeriod"/>
            </a:pPr>
            <a:r>
              <a:rPr lang="fr-FR" sz="1400" dirty="0"/>
              <a:t>Yo$ : Suspend No$ </a:t>
            </a:r>
          </a:p>
          <a:p>
            <a:pPr marL="1314450" lvl="2" indent="-514350">
              <a:buFont typeface="+mj-lt"/>
              <a:buAutoNum type="arabicPeriod"/>
            </a:pPr>
            <a:r>
              <a:rPr lang="fr-FR" sz="1400" dirty="0" err="1"/>
              <a:t>Réinit</a:t>
            </a:r>
            <a:r>
              <a:rPr lang="fr-FR" sz="1400" dirty="0"/>
              <a:t> : Réinitialiser No$ : supprime la conception No$</a:t>
            </a:r>
          </a:p>
          <a:p>
            <a:pPr marL="1314450" lvl="2" indent="-514350">
              <a:buFont typeface="+mj-lt"/>
              <a:buAutoNum type="arabicPeriod"/>
            </a:pPr>
            <a:r>
              <a:rPr lang="fr-FR" sz="1400" dirty="0"/>
              <a:t>Sauver : sauvegarde les données de conception No$ (version complète uniquement)</a:t>
            </a:r>
          </a:p>
          <a:p>
            <a:pPr marL="1314450" lvl="2" indent="-514350">
              <a:buFont typeface="+mj-lt"/>
              <a:buAutoNum type="arabicPeriod"/>
            </a:pPr>
            <a:r>
              <a:rPr lang="fr-FR" sz="1400" dirty="0"/>
              <a:t>… à 8 : actions sur les entités (disponible aussi sur le clic droit)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2747EA-A275-4BE6-B57B-DDD59BBEA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B68483-9A3D-4523-B6AD-80EA3D959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424F2C-1190-47A9-A2F6-0AB03499A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34631-DFBE-4A08-A6F1-B36298F19DF7}" type="slidenum">
              <a:rPr lang="fr-FR" altLang="fr-FR" smtClean="0"/>
              <a:pPr>
                <a:defRPr/>
              </a:pPr>
              <a:t>12</a:t>
            </a:fld>
            <a:endParaRPr lang="fr-FR" altLang="fr-FR"/>
          </a:p>
        </p:txBody>
      </p:sp>
      <p:sp>
        <p:nvSpPr>
          <p:cNvPr id="14" name="Légende encadrée 3 7">
            <a:extLst>
              <a:ext uri="{FF2B5EF4-FFF2-40B4-BE49-F238E27FC236}">
                <a16:creationId xmlns:a16="http://schemas.microsoft.com/office/drawing/2014/main" id="{5D01A8A0-372C-4B4E-9552-FD7A13DE711D}"/>
              </a:ext>
            </a:extLst>
          </p:cNvPr>
          <p:cNvSpPr/>
          <p:nvPr/>
        </p:nvSpPr>
        <p:spPr bwMode="auto">
          <a:xfrm>
            <a:off x="1916660" y="3060091"/>
            <a:ext cx="457200" cy="504825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26456"/>
              <a:gd name="adj6" fmla="val -54167"/>
              <a:gd name="adj7" fmla="val 254261"/>
              <a:gd name="adj8" fmla="val -97955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>
              <a:defRPr/>
            </a:pPr>
            <a:r>
              <a:rPr lang="fr-FR" dirty="0">
                <a:cs typeface="+mn-cs"/>
              </a:rPr>
              <a:t>1</a:t>
            </a:r>
          </a:p>
        </p:txBody>
      </p:sp>
      <p:sp>
        <p:nvSpPr>
          <p:cNvPr id="15" name="Légende encadrée 3 7">
            <a:extLst>
              <a:ext uri="{FF2B5EF4-FFF2-40B4-BE49-F238E27FC236}">
                <a16:creationId xmlns:a16="http://schemas.microsoft.com/office/drawing/2014/main" id="{C8BE99D1-71F3-41BF-A65C-985AF543E991}"/>
              </a:ext>
            </a:extLst>
          </p:cNvPr>
          <p:cNvSpPr/>
          <p:nvPr/>
        </p:nvSpPr>
        <p:spPr bwMode="auto">
          <a:xfrm>
            <a:off x="2801516" y="3060091"/>
            <a:ext cx="457200" cy="504825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26456"/>
              <a:gd name="adj6" fmla="val -54167"/>
              <a:gd name="adj7" fmla="val 260909"/>
              <a:gd name="adj8" fmla="val -182358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>
              <a:defRPr/>
            </a:pPr>
            <a:r>
              <a:rPr lang="fr-FR" dirty="0">
                <a:cs typeface="+mn-cs"/>
              </a:rPr>
              <a:t>2</a:t>
            </a:r>
          </a:p>
        </p:txBody>
      </p:sp>
      <p:sp>
        <p:nvSpPr>
          <p:cNvPr id="16" name="Légende encadrée 3 7">
            <a:extLst>
              <a:ext uri="{FF2B5EF4-FFF2-40B4-BE49-F238E27FC236}">
                <a16:creationId xmlns:a16="http://schemas.microsoft.com/office/drawing/2014/main" id="{0B9B0B25-0817-487F-9B5F-C3A7DEBA031C}"/>
              </a:ext>
            </a:extLst>
          </p:cNvPr>
          <p:cNvSpPr/>
          <p:nvPr/>
        </p:nvSpPr>
        <p:spPr bwMode="auto">
          <a:xfrm>
            <a:off x="3652402" y="3060091"/>
            <a:ext cx="457200" cy="504825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26456"/>
              <a:gd name="adj6" fmla="val -54167"/>
              <a:gd name="adj7" fmla="val 259247"/>
              <a:gd name="adj8" fmla="val -231900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>
              <a:defRPr/>
            </a:pPr>
            <a:r>
              <a:rPr lang="fr-FR" dirty="0">
                <a:cs typeface="+mn-cs"/>
              </a:rPr>
              <a:t>3</a:t>
            </a:r>
          </a:p>
        </p:txBody>
      </p:sp>
      <p:sp>
        <p:nvSpPr>
          <p:cNvPr id="17" name="Légende encadrée 3 7">
            <a:extLst>
              <a:ext uri="{FF2B5EF4-FFF2-40B4-BE49-F238E27FC236}">
                <a16:creationId xmlns:a16="http://schemas.microsoft.com/office/drawing/2014/main" id="{4F3443BB-93FE-465B-A861-830598E3E13A}"/>
              </a:ext>
            </a:extLst>
          </p:cNvPr>
          <p:cNvSpPr/>
          <p:nvPr/>
        </p:nvSpPr>
        <p:spPr bwMode="auto">
          <a:xfrm>
            <a:off x="4487516" y="3058133"/>
            <a:ext cx="457200" cy="504825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26456"/>
              <a:gd name="adj6" fmla="val -54167"/>
              <a:gd name="adj7" fmla="val 255923"/>
              <a:gd name="adj8" fmla="val -329147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>
              <a:defRPr/>
            </a:pPr>
            <a:r>
              <a:rPr lang="fr-FR" dirty="0">
                <a:cs typeface="+mn-cs"/>
              </a:rPr>
              <a:t>4</a:t>
            </a:r>
          </a:p>
        </p:txBody>
      </p:sp>
      <p:sp>
        <p:nvSpPr>
          <p:cNvPr id="18" name="Légende encadrée 3 7">
            <a:extLst>
              <a:ext uri="{FF2B5EF4-FFF2-40B4-BE49-F238E27FC236}">
                <a16:creationId xmlns:a16="http://schemas.microsoft.com/office/drawing/2014/main" id="{D1E47810-7D49-40DE-8827-3B9B5D78764C}"/>
              </a:ext>
            </a:extLst>
          </p:cNvPr>
          <p:cNvSpPr/>
          <p:nvPr/>
        </p:nvSpPr>
        <p:spPr bwMode="auto">
          <a:xfrm>
            <a:off x="7515208" y="2940943"/>
            <a:ext cx="457200" cy="504825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26456"/>
              <a:gd name="adj6" fmla="val -54167"/>
              <a:gd name="adj7" fmla="val 275864"/>
              <a:gd name="adj8" fmla="val -874102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>
              <a:defRPr/>
            </a:pPr>
            <a:r>
              <a:rPr lang="fr-FR" dirty="0">
                <a:cs typeface="+mn-cs"/>
              </a:rPr>
              <a:t>5</a:t>
            </a:r>
          </a:p>
        </p:txBody>
      </p:sp>
      <p:sp>
        <p:nvSpPr>
          <p:cNvPr id="19" name="Légende encadrée 3 7">
            <a:extLst>
              <a:ext uri="{FF2B5EF4-FFF2-40B4-BE49-F238E27FC236}">
                <a16:creationId xmlns:a16="http://schemas.microsoft.com/office/drawing/2014/main" id="{B7F3AEF9-BDF3-435B-9A4B-EBB22720D9A0}"/>
              </a:ext>
            </a:extLst>
          </p:cNvPr>
          <p:cNvSpPr/>
          <p:nvPr/>
        </p:nvSpPr>
        <p:spPr bwMode="auto">
          <a:xfrm>
            <a:off x="7515208" y="3519487"/>
            <a:ext cx="457200" cy="504825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84912"/>
              <a:gd name="adj6" fmla="val -43158"/>
              <a:gd name="adj7" fmla="val 157878"/>
              <a:gd name="adj8" fmla="val -723643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>
              <a:defRPr/>
            </a:pPr>
            <a:r>
              <a:rPr lang="fr-FR" dirty="0">
                <a:cs typeface="+mn-cs"/>
              </a:rPr>
              <a:t>6</a:t>
            </a:r>
          </a:p>
        </p:txBody>
      </p:sp>
      <p:sp>
        <p:nvSpPr>
          <p:cNvPr id="20" name="Légende encadrée 3 7">
            <a:extLst>
              <a:ext uri="{FF2B5EF4-FFF2-40B4-BE49-F238E27FC236}">
                <a16:creationId xmlns:a16="http://schemas.microsoft.com/office/drawing/2014/main" id="{EAF8F6BD-0642-49FA-81AE-D62587A8D849}"/>
              </a:ext>
            </a:extLst>
          </p:cNvPr>
          <p:cNvSpPr/>
          <p:nvPr/>
        </p:nvSpPr>
        <p:spPr bwMode="auto">
          <a:xfrm>
            <a:off x="7515208" y="4112071"/>
            <a:ext cx="457200" cy="504825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58324"/>
              <a:gd name="adj6" fmla="val -33984"/>
              <a:gd name="adj7" fmla="val 81437"/>
              <a:gd name="adj8" fmla="val -688780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>
              <a:defRPr/>
            </a:pPr>
            <a:r>
              <a:rPr lang="fr-FR" dirty="0">
                <a:cs typeface="+mn-cs"/>
              </a:rPr>
              <a:t>7</a:t>
            </a:r>
          </a:p>
        </p:txBody>
      </p:sp>
      <p:sp>
        <p:nvSpPr>
          <p:cNvPr id="21" name="Légende encadrée 3 7">
            <a:extLst>
              <a:ext uri="{FF2B5EF4-FFF2-40B4-BE49-F238E27FC236}">
                <a16:creationId xmlns:a16="http://schemas.microsoft.com/office/drawing/2014/main" id="{4B8DD41E-44BE-4F5B-B711-ADFE5D3DA3F9}"/>
              </a:ext>
            </a:extLst>
          </p:cNvPr>
          <p:cNvSpPr/>
          <p:nvPr/>
        </p:nvSpPr>
        <p:spPr bwMode="auto">
          <a:xfrm>
            <a:off x="7515208" y="4704655"/>
            <a:ext cx="457200" cy="504825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20103"/>
              <a:gd name="adj6" fmla="val -70681"/>
              <a:gd name="adj7" fmla="val 9982"/>
              <a:gd name="adj8" fmla="val -661257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>
              <a:defRPr/>
            </a:pPr>
            <a:r>
              <a:rPr lang="fr-FR" dirty="0">
                <a:cs typeface="+mn-cs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978553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34F2DA-790B-4B60-B714-71ADCEE52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Actions No$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3F8227-1DAA-46A9-BAA7-2C6DE4AEA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3848" y="1268759"/>
            <a:ext cx="5184576" cy="5112569"/>
          </a:xfrm>
        </p:spPr>
        <p:txBody>
          <a:bodyPr>
            <a:normAutofit/>
          </a:bodyPr>
          <a:lstStyle/>
          <a:p>
            <a:r>
              <a:rPr lang="fr-FR" sz="2800" dirty="0"/>
              <a:t>Accès aux commandes sur clic droit et sur le ruban :</a:t>
            </a:r>
          </a:p>
          <a:p>
            <a:pPr lvl="1"/>
            <a:r>
              <a:rPr lang="fr-FR" sz="1600" dirty="0"/>
              <a:t>Copier : enregistre une entité</a:t>
            </a:r>
          </a:p>
          <a:p>
            <a:pPr lvl="1"/>
            <a:r>
              <a:rPr lang="fr-FR" sz="1600" dirty="0"/>
              <a:t>Déplacer : déplace une entité</a:t>
            </a:r>
          </a:p>
          <a:p>
            <a:pPr lvl="1"/>
            <a:r>
              <a:rPr lang="fr-FR" sz="1600" dirty="0"/>
              <a:t>Coller : duplique une entité</a:t>
            </a:r>
          </a:p>
          <a:p>
            <a:pPr lvl="1"/>
            <a:r>
              <a:rPr lang="fr-FR" sz="1600" dirty="0"/>
              <a:t>Supprimer : supprimer toutes les duplications du modèle. Retour au modèle minimal.</a:t>
            </a:r>
          </a:p>
          <a:p>
            <a:pPr lvl="1"/>
            <a:endParaRPr lang="fr-FR" sz="1600" dirty="0"/>
          </a:p>
          <a:p>
            <a:r>
              <a:rPr lang="fr-FR" sz="2800" dirty="0"/>
              <a:t>Sauf utilisation des icônes No$, l’ergonomie est semblable à celle classique d’Excel</a:t>
            </a:r>
          </a:p>
          <a:p>
            <a:pPr lvl="1"/>
            <a:endParaRPr lang="fr-FR" sz="1600" dirty="0"/>
          </a:p>
          <a:p>
            <a:pPr lvl="3"/>
            <a:endParaRPr lang="fr-FR" sz="1400" dirty="0"/>
          </a:p>
          <a:p>
            <a:pPr lvl="4"/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9ECDEB-53F7-4B8D-A652-40113057C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BA2EFF1-BFC5-427E-A3B2-BA379CC0C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BFFBF2-313B-40FF-BB74-54934CEB1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34631-DFBE-4A08-A6F1-B36298F19DF7}" type="slidenum">
              <a:rPr lang="fr-FR" altLang="fr-FR" smtClean="0"/>
              <a:pPr>
                <a:defRPr/>
              </a:pPr>
              <a:t>13</a:t>
            </a:fld>
            <a:endParaRPr lang="fr-FR" altLang="fr-FR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CFA69022-A3DD-4BC3-84A1-760AD8399F22}"/>
              </a:ext>
            </a:extLst>
          </p:cNvPr>
          <p:cNvGrpSpPr/>
          <p:nvPr/>
        </p:nvGrpSpPr>
        <p:grpSpPr>
          <a:xfrm>
            <a:off x="611188" y="1635589"/>
            <a:ext cx="2307672" cy="1424207"/>
            <a:chOff x="521494" y="3959081"/>
            <a:chExt cx="2307672" cy="1424207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9B52C5C0-ECAF-4535-9FA5-CEBA55FEC6C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1494" y="3959081"/>
              <a:ext cx="1924319" cy="571580"/>
            </a:xfrm>
            <a:prstGeom prst="rect">
              <a:avLst/>
            </a:prstGeom>
          </p:spPr>
        </p:pic>
        <p:pic>
          <p:nvPicPr>
            <p:cNvPr id="11" name="Image 10">
              <a:extLst>
                <a:ext uri="{FF2B5EF4-FFF2-40B4-BE49-F238E27FC236}">
                  <a16:creationId xmlns:a16="http://schemas.microsoft.com/office/drawing/2014/main" id="{56F00EFA-CD36-4476-897A-ADC39B1EA4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09743" y="4011497"/>
              <a:ext cx="1419423" cy="1371791"/>
            </a:xfrm>
            <a:prstGeom prst="rect">
              <a:avLst/>
            </a:prstGeom>
          </p:spPr>
        </p:pic>
      </p:grpSp>
      <p:pic>
        <p:nvPicPr>
          <p:cNvPr id="16" name="Image 15">
            <a:extLst>
              <a:ext uri="{FF2B5EF4-FFF2-40B4-BE49-F238E27FC236}">
                <a16:creationId xmlns:a16="http://schemas.microsoft.com/office/drawing/2014/main" id="{B5193DC9-100B-4414-91F4-39367A55AA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3656668"/>
            <a:ext cx="2432252" cy="1810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226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/>
              <a:t>Copier No$</a:t>
            </a: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2582958" y="2181643"/>
            <a:ext cx="3634919" cy="1679405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fr-FR" dirty="0"/>
              <a:t>Sélection champ </a:t>
            </a:r>
          </a:p>
          <a:p>
            <a:pPr>
              <a:defRPr/>
            </a:pPr>
            <a:endParaRPr lang="fr-FR" dirty="0"/>
          </a:p>
          <a:p>
            <a:pPr>
              <a:defRPr/>
            </a:pPr>
            <a:r>
              <a:rPr lang="fr-FR" dirty="0"/>
              <a:t>Click droit : copie IS</a:t>
            </a:r>
          </a:p>
          <a:p>
            <a:pPr marL="914400" lvl="2" indent="0">
              <a:buNone/>
              <a:defRPr/>
            </a:pPr>
            <a:endParaRPr lang="fr-FR" dirty="0"/>
          </a:p>
          <a:p>
            <a:pPr marL="914400" lvl="2" indent="0">
              <a:buFontTx/>
              <a:buNone/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 lvl="2">
              <a:defRPr/>
            </a:pPr>
            <a:endParaRPr lang="fr-FR" dirty="0"/>
          </a:p>
        </p:txBody>
      </p:sp>
      <p:sp>
        <p:nvSpPr>
          <p:cNvPr id="11268" name="Espace réservé de la date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fr-FR" sz="1400">
                <a:solidFill>
                  <a:schemeClr val="tx1"/>
                </a:solidFill>
              </a:rPr>
              <a:t>Mars 2021</a:t>
            </a:r>
          </a:p>
        </p:txBody>
      </p:sp>
      <p:sp>
        <p:nvSpPr>
          <p:cNvPr id="11269" name="Espace réservé du pied de page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fr-FR" sz="1400" dirty="0">
                <a:solidFill>
                  <a:schemeClr val="tx1"/>
                </a:solidFill>
              </a:rPr>
              <a:t>No$, interSyntax SAS. Tous droits réservés.</a:t>
            </a:r>
          </a:p>
        </p:txBody>
      </p:sp>
      <p:sp>
        <p:nvSpPr>
          <p:cNvPr id="2663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23CCF0C-E616-4171-9350-7C51625A5028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fr-FR" altLang="fr-FR" sz="1400"/>
          </a:p>
        </p:txBody>
      </p:sp>
      <p:pic>
        <p:nvPicPr>
          <p:cNvPr id="26634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887" y="3207604"/>
            <a:ext cx="2619375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35" name="ZoneTexte 1"/>
          <p:cNvSpPr txBox="1">
            <a:spLocks noChangeArrowheads="1"/>
          </p:cNvSpPr>
          <p:nvPr/>
        </p:nvSpPr>
        <p:spPr bwMode="auto">
          <a:xfrm>
            <a:off x="1539708" y="4995976"/>
            <a:ext cx="729879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000" dirty="0">
                <a:solidFill>
                  <a:schemeClr val="accent2"/>
                </a:solidFill>
              </a:rPr>
              <a:t>Le copier IS enregistre une entité et la signale par un commentaire et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2000" dirty="0">
                <a:solidFill>
                  <a:schemeClr val="accent2"/>
                </a:solidFill>
              </a:rPr>
              <a:t>par un fond grisé s’activant dès qu’une de ses cellules est activée</a:t>
            </a:r>
          </a:p>
        </p:txBody>
      </p:sp>
      <p:pic>
        <p:nvPicPr>
          <p:cNvPr id="26636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2825" y="2140857"/>
            <a:ext cx="2660650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38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677" y="2362622"/>
            <a:ext cx="2619375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19">
            <a:extLst>
              <a:ext uri="{FF2B5EF4-FFF2-40B4-BE49-F238E27FC236}">
                <a16:creationId xmlns:a16="http://schemas.microsoft.com/office/drawing/2014/main" id="{17E7B82C-4E7C-4483-8D11-A73E8B2062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9120" y="2996952"/>
            <a:ext cx="2660650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e 5">
            <a:extLst>
              <a:ext uri="{FF2B5EF4-FFF2-40B4-BE49-F238E27FC236}">
                <a16:creationId xmlns:a16="http://schemas.microsoft.com/office/drawing/2014/main" id="{87CB093C-4ED1-4A70-9C96-1743DA842BFA}"/>
              </a:ext>
            </a:extLst>
          </p:cNvPr>
          <p:cNvGrpSpPr/>
          <p:nvPr/>
        </p:nvGrpSpPr>
        <p:grpSpPr>
          <a:xfrm>
            <a:off x="611188" y="1635589"/>
            <a:ext cx="2307672" cy="1424207"/>
            <a:chOff x="611188" y="1635589"/>
            <a:chExt cx="2307672" cy="1424207"/>
          </a:xfrm>
        </p:grpSpPr>
        <p:grpSp>
          <p:nvGrpSpPr>
            <p:cNvPr id="18" name="Groupe 17">
              <a:extLst>
                <a:ext uri="{FF2B5EF4-FFF2-40B4-BE49-F238E27FC236}">
                  <a16:creationId xmlns:a16="http://schemas.microsoft.com/office/drawing/2014/main" id="{952DFA8A-9867-44D8-B160-42D60512F6D8}"/>
                </a:ext>
              </a:extLst>
            </p:cNvPr>
            <p:cNvGrpSpPr/>
            <p:nvPr/>
          </p:nvGrpSpPr>
          <p:grpSpPr>
            <a:xfrm>
              <a:off x="611188" y="1635589"/>
              <a:ext cx="2307672" cy="1424207"/>
              <a:chOff x="521494" y="3959081"/>
              <a:chExt cx="2307672" cy="1424207"/>
            </a:xfrm>
          </p:grpSpPr>
          <p:pic>
            <p:nvPicPr>
              <p:cNvPr id="20" name="Image 19">
                <a:extLst>
                  <a:ext uri="{FF2B5EF4-FFF2-40B4-BE49-F238E27FC236}">
                    <a16:creationId xmlns:a16="http://schemas.microsoft.com/office/drawing/2014/main" id="{64E25253-B2B6-49FD-8BB8-825EFF3BB31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21494" y="3959081"/>
                <a:ext cx="1924319" cy="571580"/>
              </a:xfrm>
              <a:prstGeom prst="rect">
                <a:avLst/>
              </a:prstGeom>
            </p:spPr>
          </p:pic>
          <p:pic>
            <p:nvPicPr>
              <p:cNvPr id="21" name="Image 20">
                <a:extLst>
                  <a:ext uri="{FF2B5EF4-FFF2-40B4-BE49-F238E27FC236}">
                    <a16:creationId xmlns:a16="http://schemas.microsoft.com/office/drawing/2014/main" id="{BFE627E2-4910-4DA0-BDAA-D30ACDDE19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409743" y="4011497"/>
                <a:ext cx="1419423" cy="1371791"/>
              </a:xfrm>
              <a:prstGeom prst="rect">
                <a:avLst/>
              </a:prstGeom>
            </p:spPr>
          </p:pic>
        </p:grpSp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86077504-2AEE-4B2F-97BD-7FDA4CB53C6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799057" y="1894145"/>
              <a:ext cx="1119803" cy="28749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/>
              <a:t>Coller No$</a:t>
            </a:r>
          </a:p>
        </p:txBody>
      </p:sp>
      <p:sp>
        <p:nvSpPr>
          <p:cNvPr id="10243" name="Espace réservé du contenu 2"/>
          <p:cNvSpPr>
            <a:spLocks noGrp="1"/>
          </p:cNvSpPr>
          <p:nvPr>
            <p:ph idx="1"/>
          </p:nvPr>
        </p:nvSpPr>
        <p:spPr>
          <a:xfrm>
            <a:off x="2483768" y="1628800"/>
            <a:ext cx="4101042" cy="2016173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fr-FR" dirty="0"/>
              <a:t>Après copier No$</a:t>
            </a:r>
          </a:p>
          <a:p>
            <a:pPr lvl="1">
              <a:defRPr/>
            </a:pPr>
            <a:r>
              <a:rPr lang="fr-FR" dirty="0"/>
              <a:t>Sélection une cellule de l’entité à coller</a:t>
            </a:r>
          </a:p>
          <a:p>
            <a:pPr>
              <a:defRPr/>
            </a:pPr>
            <a:r>
              <a:rPr lang="fr-FR" dirty="0"/>
              <a:t>Click droit : coller No$</a:t>
            </a:r>
          </a:p>
          <a:p>
            <a:pPr marL="400050" lvl="1" indent="0">
              <a:buFontTx/>
              <a:buNone/>
              <a:defRPr/>
            </a:pPr>
            <a:r>
              <a:rPr lang="fr-FR" sz="2100" dirty="0"/>
              <a:t>NB: incrémentation automatique des indices des libellés des cellules de gauche</a:t>
            </a:r>
          </a:p>
          <a:p>
            <a:pPr>
              <a:defRPr/>
            </a:pPr>
            <a:endParaRPr lang="fr-FR" dirty="0"/>
          </a:p>
          <a:p>
            <a:pPr marL="0" indent="0">
              <a:buFontTx/>
              <a:buNone/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  <p:sp>
        <p:nvSpPr>
          <p:cNvPr id="13316" name="Espace réservé de la date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fr-FR" sz="1400">
                <a:solidFill>
                  <a:schemeClr val="tx1"/>
                </a:solidFill>
              </a:rPr>
              <a:t>Mars 2021</a:t>
            </a:r>
          </a:p>
        </p:txBody>
      </p:sp>
      <p:sp>
        <p:nvSpPr>
          <p:cNvPr id="13317" name="Espace réservé du pied de page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fr-FR" sz="1400" dirty="0">
                <a:solidFill>
                  <a:schemeClr val="tx1"/>
                </a:solidFill>
              </a:rPr>
              <a:t>No$, interSyntax SAS. Tous droits réservés.</a:t>
            </a:r>
          </a:p>
        </p:txBody>
      </p:sp>
      <p:sp>
        <p:nvSpPr>
          <p:cNvPr id="3072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34E7581-62B1-4CB2-B4C2-4B923352C45D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fr-FR" altLang="fr-FR" sz="1400"/>
          </a:p>
        </p:txBody>
      </p:sp>
      <p:sp>
        <p:nvSpPr>
          <p:cNvPr id="25607" name="ZoneTexte 1"/>
          <p:cNvSpPr txBox="1">
            <a:spLocks noChangeArrowheads="1"/>
          </p:cNvSpPr>
          <p:nvPr/>
        </p:nvSpPr>
        <p:spPr bwMode="auto">
          <a:xfrm>
            <a:off x="218595" y="4757296"/>
            <a:ext cx="8534880" cy="175432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fr-FR" sz="1800" dirty="0"/>
              <a:t>Le copier-coller No$:</a:t>
            </a:r>
          </a:p>
          <a:p>
            <a:pPr marL="342900" indent="-342900">
              <a:buFontTx/>
              <a:buChar char="-"/>
              <a:defRPr/>
            </a:pPr>
            <a:r>
              <a:rPr lang="fr-FR" sz="1800" dirty="0"/>
              <a:t>duplique suivant un mode relationnel un champ copié IS et ses chaînages, </a:t>
            </a:r>
          </a:p>
          <a:p>
            <a:pPr marL="342900" indent="-342900">
              <a:buFontTx/>
              <a:buChar char="-"/>
              <a:defRPr/>
            </a:pPr>
            <a:r>
              <a:rPr lang="fr-FR" sz="1800" dirty="0"/>
              <a:t>et place les duplicatas : </a:t>
            </a:r>
          </a:p>
          <a:p>
            <a:pPr marL="1085850" lvl="1" indent="-342900">
              <a:buFontTx/>
              <a:buChar char="-"/>
              <a:defRPr/>
            </a:pPr>
            <a:r>
              <a:rPr lang="fr-FR" sz="1800" dirty="0"/>
              <a:t>par défaut en dessous ou à droite de chacun d’entre eux en fonction de la forme de l’entité</a:t>
            </a:r>
          </a:p>
          <a:p>
            <a:pPr marL="1085850" lvl="1" indent="-342900">
              <a:buFontTx/>
              <a:buChar char="-"/>
              <a:defRPr/>
            </a:pPr>
            <a:r>
              <a:rPr lang="fr-FR" sz="1800" dirty="0"/>
              <a:t>après désignation manuelle sur toute autre cellule du dossier Excel</a:t>
            </a:r>
          </a:p>
        </p:txBody>
      </p:sp>
      <p:grpSp>
        <p:nvGrpSpPr>
          <p:cNvPr id="30729" name="Groupe 2"/>
          <p:cNvGrpSpPr>
            <a:grpSpLocks/>
          </p:cNvGrpSpPr>
          <p:nvPr/>
        </p:nvGrpSpPr>
        <p:grpSpPr bwMode="auto">
          <a:xfrm>
            <a:off x="6697208" y="2780877"/>
            <a:ext cx="2535237" cy="525463"/>
            <a:chOff x="6384354" y="2525950"/>
            <a:chExt cx="2638425" cy="759034"/>
          </a:xfrm>
        </p:grpSpPr>
        <p:pic>
          <p:nvPicPr>
            <p:cNvPr id="30737" name="Picture 1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84354" y="2818259"/>
              <a:ext cx="2638425" cy="4667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38" name="Picture 1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4683" y="2525950"/>
              <a:ext cx="2566417" cy="257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0730" name="Flèche vers le bas 16"/>
          <p:cNvSpPr>
            <a:spLocks noChangeArrowheads="1"/>
          </p:cNvSpPr>
          <p:nvPr/>
        </p:nvSpPr>
        <p:spPr bwMode="auto">
          <a:xfrm rot="-1966680">
            <a:off x="6549764" y="2864656"/>
            <a:ext cx="84138" cy="354012"/>
          </a:xfrm>
          <a:prstGeom prst="downArrow">
            <a:avLst>
              <a:gd name="adj1" fmla="val 50000"/>
              <a:gd name="adj2" fmla="val 49380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fr-FR" altLang="fr-FR" sz="2000">
              <a:solidFill>
                <a:schemeClr val="accent2"/>
              </a:solidFill>
            </a:endParaRPr>
          </a:p>
        </p:txBody>
      </p:sp>
      <p:pic>
        <p:nvPicPr>
          <p:cNvPr id="19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208" y="2212488"/>
            <a:ext cx="2482636" cy="208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Flèche vers le bas 16"/>
          <p:cNvSpPr>
            <a:spLocks noChangeArrowheads="1"/>
          </p:cNvSpPr>
          <p:nvPr/>
        </p:nvSpPr>
        <p:spPr bwMode="auto">
          <a:xfrm rot="-1966680">
            <a:off x="6544825" y="2040181"/>
            <a:ext cx="84138" cy="354012"/>
          </a:xfrm>
          <a:prstGeom prst="downArrow">
            <a:avLst>
              <a:gd name="adj1" fmla="val 50000"/>
              <a:gd name="adj2" fmla="val 4938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fr-FR" altLang="fr-FR" sz="2000">
              <a:solidFill>
                <a:schemeClr val="accent2"/>
              </a:solidFill>
            </a:endParaRPr>
          </a:p>
        </p:txBody>
      </p:sp>
      <p:pic>
        <p:nvPicPr>
          <p:cNvPr id="15" name="Picture 19">
            <a:extLst>
              <a:ext uri="{FF2B5EF4-FFF2-40B4-BE49-F238E27FC236}">
                <a16:creationId xmlns:a16="http://schemas.microsoft.com/office/drawing/2014/main" id="{4A9D4491-64D5-488F-832B-A9E1CF88C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208" y="2045589"/>
            <a:ext cx="2482636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e 3">
            <a:extLst>
              <a:ext uri="{FF2B5EF4-FFF2-40B4-BE49-F238E27FC236}">
                <a16:creationId xmlns:a16="http://schemas.microsoft.com/office/drawing/2014/main" id="{FFA73C06-2813-4D4F-8D04-1731A762539E}"/>
              </a:ext>
            </a:extLst>
          </p:cNvPr>
          <p:cNvGrpSpPr/>
          <p:nvPr/>
        </p:nvGrpSpPr>
        <p:grpSpPr>
          <a:xfrm>
            <a:off x="251520" y="1581796"/>
            <a:ext cx="2307672" cy="1424207"/>
            <a:chOff x="251520" y="1581796"/>
            <a:chExt cx="2307672" cy="1424207"/>
          </a:xfrm>
        </p:grpSpPr>
        <p:grpSp>
          <p:nvGrpSpPr>
            <p:cNvPr id="21" name="Groupe 20">
              <a:extLst>
                <a:ext uri="{FF2B5EF4-FFF2-40B4-BE49-F238E27FC236}">
                  <a16:creationId xmlns:a16="http://schemas.microsoft.com/office/drawing/2014/main" id="{64B0BE48-00A1-4B65-A914-AF8F04300F20}"/>
                </a:ext>
              </a:extLst>
            </p:cNvPr>
            <p:cNvGrpSpPr/>
            <p:nvPr/>
          </p:nvGrpSpPr>
          <p:grpSpPr>
            <a:xfrm>
              <a:off x="251520" y="1581796"/>
              <a:ext cx="2307672" cy="1424207"/>
              <a:chOff x="521494" y="3959081"/>
              <a:chExt cx="2307672" cy="1424207"/>
            </a:xfrm>
          </p:grpSpPr>
          <p:pic>
            <p:nvPicPr>
              <p:cNvPr id="22" name="Image 21">
                <a:extLst>
                  <a:ext uri="{FF2B5EF4-FFF2-40B4-BE49-F238E27FC236}">
                    <a16:creationId xmlns:a16="http://schemas.microsoft.com/office/drawing/2014/main" id="{89711870-2751-4DBA-B236-E0167CF120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21494" y="3959081"/>
                <a:ext cx="1924319" cy="571580"/>
              </a:xfrm>
              <a:prstGeom prst="rect">
                <a:avLst/>
              </a:prstGeom>
            </p:spPr>
          </p:pic>
          <p:pic>
            <p:nvPicPr>
              <p:cNvPr id="23" name="Image 22">
                <a:extLst>
                  <a:ext uri="{FF2B5EF4-FFF2-40B4-BE49-F238E27FC236}">
                    <a16:creationId xmlns:a16="http://schemas.microsoft.com/office/drawing/2014/main" id="{C82F6FE0-5289-4025-B156-54F592672BB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409743" y="4011497"/>
                <a:ext cx="1419423" cy="1371791"/>
              </a:xfrm>
              <a:prstGeom prst="rect">
                <a:avLst/>
              </a:prstGeom>
            </p:spPr>
          </p:pic>
        </p:grpSp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65C9BD46-0778-4306-836E-0693C64E08B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402002" y="2190234"/>
              <a:ext cx="1157190" cy="270831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4D1C90-44F6-4E18-BD78-89FF834BA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Supprimer et initialiser No$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5626C4-E5DB-4165-8DDD-EDCA52E5B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L’action :</a:t>
            </a:r>
          </a:p>
          <a:p>
            <a:pPr lvl="1"/>
            <a:r>
              <a:rPr lang="fr-FR" dirty="0"/>
              <a:t>de suppression supprime toutes les duplications associées à un même chaînage sans modifier les données de conception</a:t>
            </a:r>
          </a:p>
          <a:p>
            <a:pPr lvl="1"/>
            <a:r>
              <a:rPr lang="fr-FR" dirty="0"/>
              <a:t>d’initialisation réinitialise les données de conception sans supprimer aucune cellule de la feuille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D0F4F6-A71E-46E3-A162-1ED732855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FA2D15-7411-4E7E-BFB6-C50E173B0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37CC89-D1D1-4FB2-998C-BD2765725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34631-DFBE-4A08-A6F1-B36298F19DF7}" type="slidenum">
              <a:rPr lang="fr-FR" altLang="fr-FR" smtClean="0"/>
              <a:pPr>
                <a:defRPr/>
              </a:pPr>
              <a:t>16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64637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B734CEE0-C603-44F6-9DF3-005CA09453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5985" y="901904"/>
            <a:ext cx="5910592" cy="1015663"/>
          </a:xfrm>
        </p:spPr>
        <p:txBody>
          <a:bodyPr/>
          <a:lstStyle/>
          <a:p>
            <a:r>
              <a:rPr lang="fr-FR" sz="6000" dirty="0"/>
              <a:t>Séquences de base</a:t>
            </a:r>
          </a:p>
        </p:txBody>
      </p:sp>
      <p:sp>
        <p:nvSpPr>
          <p:cNvPr id="8" name="Sous-titre 7">
            <a:extLst>
              <a:ext uri="{FF2B5EF4-FFF2-40B4-BE49-F238E27FC236}">
                <a16:creationId xmlns:a16="http://schemas.microsoft.com/office/drawing/2014/main" id="{AEAF2296-2CBB-4962-9D34-F7B82CA027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1680" y="3573016"/>
            <a:ext cx="5181600" cy="1175706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dirty="0"/>
              <a:t>Chaînage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dirty="0"/>
              <a:t>Superposition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D39C53F-608D-43AC-A22E-3D191D16F7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F6ED4F-7A00-4A88-9F30-7A6962119919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597650"/>
            <a:ext cx="1042988" cy="287338"/>
          </a:xfrm>
        </p:spPr>
        <p:txBody>
          <a:bodyPr/>
          <a:lstStyle/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B28FBD-A86B-4B6E-917D-893BA048505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753475" y="6597650"/>
            <a:ext cx="390525" cy="287338"/>
          </a:xfrm>
        </p:spPr>
        <p:txBody>
          <a:bodyPr/>
          <a:lstStyle/>
          <a:p>
            <a:pPr>
              <a:defRPr/>
            </a:pPr>
            <a:fld id="{10D34631-DFBE-4A08-A6F1-B36298F19DF7}" type="slidenum">
              <a:rPr lang="fr-FR" altLang="fr-FR" smtClean="0"/>
              <a:pPr>
                <a:defRPr/>
              </a:pPr>
              <a:t>17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519820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1FD30B-A415-4BC3-8BC4-FEC46B036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Chaînage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01C48B-791D-4186-B93C-DAEB559DC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089696"/>
            <a:ext cx="7772400" cy="1383697"/>
          </a:xfrm>
        </p:spPr>
        <p:txBody>
          <a:bodyPr>
            <a:normAutofit fontScale="55000" lnSpcReduction="20000"/>
          </a:bodyPr>
          <a:lstStyle/>
          <a:p>
            <a:r>
              <a:rPr lang="fr-FR" sz="3200" dirty="0"/>
              <a:t>Le chaînage No$ agrège les entités de duplicatio</a:t>
            </a:r>
            <a:r>
              <a:rPr lang="fr-FR" dirty="0"/>
              <a:t>n</a:t>
            </a:r>
            <a:r>
              <a:rPr lang="fr-FR" sz="3200" dirty="0"/>
              <a:t> </a:t>
            </a:r>
            <a:r>
              <a:rPr lang="fr-FR" dirty="0"/>
              <a:t>de plusieurs champs en une entité unique</a:t>
            </a:r>
            <a:endParaRPr lang="fr-FR" sz="3200" dirty="0"/>
          </a:p>
          <a:p>
            <a:r>
              <a:rPr lang="fr-FR" dirty="0"/>
              <a:t>Ci-dessous</a:t>
            </a:r>
          </a:p>
          <a:p>
            <a:pPr lvl="1"/>
            <a:r>
              <a:rPr lang="fr-FR" dirty="0"/>
              <a:t>la duplication du champ A4:B4 se fait vers le bas et celle du champ D2:D3 vers la droite</a:t>
            </a:r>
          </a:p>
          <a:p>
            <a:pPr lvl="1"/>
            <a:r>
              <a:rPr lang="fr-FR" dirty="0"/>
              <a:t>les formules dans les cellules A4 et D2 font partie de la même entité de duplication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FA467E-5666-4C9D-A643-7C9D114D3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78250D-4947-47DE-80B9-D1E1C074C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34BF47-5B6D-486B-835E-3F17F1911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34631-DFBE-4A08-A6F1-B36298F19DF7}" type="slidenum">
              <a:rPr lang="fr-FR" altLang="fr-FR" smtClean="0"/>
              <a:pPr>
                <a:defRPr/>
              </a:pPr>
              <a:t>18</a:t>
            </a:fld>
            <a:endParaRPr lang="fr-FR" alt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1B6AD5-0862-43FB-9E48-1977F15FCBAB}"/>
              </a:ext>
            </a:extLst>
          </p:cNvPr>
          <p:cNvSpPr/>
          <p:nvPr/>
        </p:nvSpPr>
        <p:spPr bwMode="auto">
          <a:xfrm>
            <a:off x="138999" y="6051215"/>
            <a:ext cx="8897497" cy="51392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fr-FR" dirty="0"/>
              <a:t>Le chaînage agrège plusieurs champs distincts synchronisant ainsi leurs duplications </a:t>
            </a:r>
          </a:p>
        </p:txBody>
      </p:sp>
      <p:sp>
        <p:nvSpPr>
          <p:cNvPr id="12" name="Flèche : droite 11">
            <a:extLst>
              <a:ext uri="{FF2B5EF4-FFF2-40B4-BE49-F238E27FC236}">
                <a16:creationId xmlns:a16="http://schemas.microsoft.com/office/drawing/2014/main" id="{FD88347C-9E15-4CF9-8B46-8245B2D3DCE5}"/>
              </a:ext>
            </a:extLst>
          </p:cNvPr>
          <p:cNvSpPr/>
          <p:nvPr/>
        </p:nvSpPr>
        <p:spPr bwMode="auto">
          <a:xfrm>
            <a:off x="4139007" y="3986694"/>
            <a:ext cx="504056" cy="30480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F2C25390-F181-43D5-A2B0-92EE1C5D38B8}"/>
              </a:ext>
            </a:extLst>
          </p:cNvPr>
          <p:cNvGrpSpPr/>
          <p:nvPr/>
        </p:nvGrpSpPr>
        <p:grpSpPr>
          <a:xfrm>
            <a:off x="5029367" y="2554650"/>
            <a:ext cx="3724108" cy="1952062"/>
            <a:chOff x="4504732" y="2554650"/>
            <a:chExt cx="4248743" cy="1952062"/>
          </a:xfrm>
        </p:grpSpPr>
        <p:pic>
          <p:nvPicPr>
            <p:cNvPr id="15" name="Image 14">
              <a:extLst>
                <a:ext uri="{FF2B5EF4-FFF2-40B4-BE49-F238E27FC236}">
                  <a16:creationId xmlns:a16="http://schemas.microsoft.com/office/drawing/2014/main" id="{C42C9BD8-B1F8-444F-BEB3-D84E3B9E52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08724" y="2554650"/>
              <a:ext cx="4210638" cy="257211"/>
            </a:xfrm>
            <a:prstGeom prst="rect">
              <a:avLst/>
            </a:prstGeom>
          </p:spPr>
        </p:pic>
        <p:pic>
          <p:nvPicPr>
            <p:cNvPr id="17" name="Image 16">
              <a:extLst>
                <a:ext uri="{FF2B5EF4-FFF2-40B4-BE49-F238E27FC236}">
                  <a16:creationId xmlns:a16="http://schemas.microsoft.com/office/drawing/2014/main" id="{4E201112-78E0-447E-9EB8-F97A8CB1B1C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04732" y="2820552"/>
              <a:ext cx="4248743" cy="1686160"/>
            </a:xfrm>
            <a:prstGeom prst="rect">
              <a:avLst/>
            </a:prstGeom>
          </p:spPr>
        </p:pic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928B014A-984C-42BB-86D0-7FA2D8A70561}"/>
              </a:ext>
            </a:extLst>
          </p:cNvPr>
          <p:cNvGrpSpPr/>
          <p:nvPr/>
        </p:nvGrpSpPr>
        <p:grpSpPr>
          <a:xfrm>
            <a:off x="131893" y="2564405"/>
            <a:ext cx="3192054" cy="1975411"/>
            <a:chOff x="147075" y="2544204"/>
            <a:chExt cx="3572374" cy="1975411"/>
          </a:xfrm>
        </p:grpSpPr>
        <p:pic>
          <p:nvPicPr>
            <p:cNvPr id="19" name="Image 18">
              <a:extLst>
                <a:ext uri="{FF2B5EF4-FFF2-40B4-BE49-F238E27FC236}">
                  <a16:creationId xmlns:a16="http://schemas.microsoft.com/office/drawing/2014/main" id="{DEF69637-C02B-4BE4-A14A-2107082209F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5028" y="2804876"/>
              <a:ext cx="3515216" cy="1714739"/>
            </a:xfrm>
            <a:prstGeom prst="rect">
              <a:avLst/>
            </a:prstGeom>
          </p:spPr>
        </p:pic>
        <p:pic>
          <p:nvPicPr>
            <p:cNvPr id="23" name="Image 22">
              <a:extLst>
                <a:ext uri="{FF2B5EF4-FFF2-40B4-BE49-F238E27FC236}">
                  <a16:creationId xmlns:a16="http://schemas.microsoft.com/office/drawing/2014/main" id="{2A487E25-A939-4311-9839-64659E9D8FD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47075" y="2544204"/>
              <a:ext cx="3572374" cy="266737"/>
            </a:xfrm>
            <a:prstGeom prst="rect">
              <a:avLst/>
            </a:prstGeom>
          </p:spPr>
        </p:pic>
      </p:grpSp>
      <p:sp>
        <p:nvSpPr>
          <p:cNvPr id="13" name="ZoneTexte 12">
            <a:extLst>
              <a:ext uri="{FF2B5EF4-FFF2-40B4-BE49-F238E27FC236}">
                <a16:creationId xmlns:a16="http://schemas.microsoft.com/office/drawing/2014/main" id="{E14E3D69-A578-4BC3-BA95-9843074C13FB}"/>
              </a:ext>
            </a:extLst>
          </p:cNvPr>
          <p:cNvSpPr txBox="1"/>
          <p:nvPr/>
        </p:nvSpPr>
        <p:spPr>
          <a:xfrm>
            <a:off x="3592070" y="3568105"/>
            <a:ext cx="13933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Duplication</a:t>
            </a:r>
          </a:p>
        </p:txBody>
      </p:sp>
    </p:spTree>
    <p:extLst>
      <p:ext uri="{BB962C8B-B14F-4D97-AF65-F5344CB8AC3E}">
        <p14:creationId xmlns:p14="http://schemas.microsoft.com/office/powerpoint/2010/main" val="628355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/>
              <a:t>Chaînage No$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26373" y="1299487"/>
            <a:ext cx="3466425" cy="3988484"/>
          </a:xfrm>
        </p:spPr>
        <p:txBody>
          <a:bodyPr>
            <a:normAutofit fontScale="40000" lnSpcReduction="20000"/>
          </a:bodyPr>
          <a:lstStyle/>
          <a:p>
            <a:pPr>
              <a:defRPr/>
            </a:pPr>
            <a:r>
              <a:rPr lang="fr-FR" dirty="0"/>
              <a:t>Après un ou plusieurs copier No$</a:t>
            </a:r>
          </a:p>
          <a:p>
            <a:pPr>
              <a:defRPr/>
            </a:pPr>
            <a:endParaRPr lang="fr-FR" dirty="0"/>
          </a:p>
          <a:p>
            <a:pPr marL="0" indent="0">
              <a:buNone/>
              <a:defRPr/>
            </a:pPr>
            <a:r>
              <a:rPr lang="fr-FR" i="1" dirty="0" err="1"/>
              <a:t>N.b</a:t>
            </a:r>
            <a:r>
              <a:rPr lang="fr-FR" i="1" dirty="0"/>
              <a:t> : Ne pas cliquer sur une cellule intermédiaire</a:t>
            </a:r>
          </a:p>
          <a:p>
            <a:pPr lvl="1">
              <a:defRPr/>
            </a:pPr>
            <a:r>
              <a:rPr lang="fr-FR" i="1" dirty="0"/>
              <a:t>sinon désactivation du chaînage </a:t>
            </a:r>
          </a:p>
          <a:p>
            <a:pPr lvl="1">
              <a:defRPr/>
            </a:pPr>
            <a:r>
              <a:rPr lang="fr-FR" i="1" dirty="0"/>
              <a:t>réactivation en cliquant sur une des cellules du champ avec lequel on veut se chaîner</a:t>
            </a:r>
          </a:p>
          <a:p>
            <a:pPr marL="0" indent="0">
              <a:buNone/>
              <a:defRPr/>
            </a:pPr>
            <a:endParaRPr lang="fr-FR" dirty="0"/>
          </a:p>
          <a:p>
            <a:pPr>
              <a:defRPr/>
            </a:pPr>
            <a:r>
              <a:rPr lang="fr-FR" dirty="0"/>
              <a:t>Copier No$ de l’entité à chaîner :</a:t>
            </a:r>
          </a:p>
          <a:p>
            <a:pPr lvl="1">
              <a:defRPr/>
            </a:pPr>
            <a:r>
              <a:rPr lang="fr-FR" dirty="0"/>
              <a:t>Copier IS du champ chaîné</a:t>
            </a:r>
          </a:p>
          <a:p>
            <a:pPr lvl="1">
              <a:defRPr/>
            </a:pPr>
            <a:endParaRPr lang="fr-FR" dirty="0"/>
          </a:p>
          <a:p>
            <a:pPr lvl="1">
              <a:defRPr/>
            </a:pPr>
            <a:endParaRPr lang="fr-FR" dirty="0"/>
          </a:p>
          <a:p>
            <a:pPr marL="0" indent="0">
              <a:buNone/>
              <a:defRPr/>
            </a:pPr>
            <a:r>
              <a:rPr lang="fr-FR" i="1" dirty="0" err="1"/>
              <a:t>N.b</a:t>
            </a:r>
            <a:r>
              <a:rPr lang="fr-FR" i="1" dirty="0"/>
              <a:t> : Il n’est pas autorisé de copier des entités après avoir réalisé une duplication</a:t>
            </a:r>
          </a:p>
          <a:p>
            <a:pPr marL="457200" lvl="1" indent="0">
              <a:buNone/>
              <a:defRPr/>
            </a:pPr>
            <a:endParaRPr lang="fr-FR" dirty="0"/>
          </a:p>
          <a:p>
            <a:pPr marL="457200" lvl="1" indent="0">
              <a:buNone/>
              <a:defRPr/>
            </a:pPr>
            <a:endParaRPr lang="fr-FR" dirty="0"/>
          </a:p>
          <a:p>
            <a:pPr marL="457200" lvl="1" indent="0">
              <a:buNone/>
              <a:defRPr/>
            </a:pPr>
            <a:endParaRPr lang="fr-FR" dirty="0"/>
          </a:p>
          <a:p>
            <a:pPr>
              <a:defRPr/>
            </a:pPr>
            <a:r>
              <a:rPr lang="fr-FR" dirty="0"/>
              <a:t>Clic droit :coller No$</a:t>
            </a:r>
          </a:p>
          <a:p>
            <a:pPr marL="0" indent="0">
              <a:buNone/>
              <a:defRPr/>
            </a:pPr>
            <a:r>
              <a:rPr lang="fr-FR" i="1" dirty="0" err="1"/>
              <a:t>N.b</a:t>
            </a:r>
            <a:r>
              <a:rPr lang="fr-FR" i="1" dirty="0"/>
              <a:t>: le chaînage réduit le nombre de commandes nécessaires pour dupliquer, c’est une forme simple de (no) codage</a:t>
            </a:r>
          </a:p>
          <a:p>
            <a:pPr lvl="1">
              <a:defRPr/>
            </a:pPr>
            <a:endParaRPr lang="fr-FR" dirty="0"/>
          </a:p>
          <a:p>
            <a:pPr marL="457200" lvl="1" indent="0">
              <a:buFontTx/>
              <a:buNone/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  <p:sp>
        <p:nvSpPr>
          <p:cNvPr id="12292" name="Espace réservé de la date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fr-FR" sz="1400">
                <a:solidFill>
                  <a:schemeClr val="tx1"/>
                </a:solidFill>
              </a:rPr>
              <a:t>Mars 2021</a:t>
            </a:r>
          </a:p>
        </p:txBody>
      </p:sp>
      <p:sp>
        <p:nvSpPr>
          <p:cNvPr id="12293" name="Espace réservé du pied de page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fr-FR" sz="1400" dirty="0">
                <a:solidFill>
                  <a:schemeClr val="tx1"/>
                </a:solidFill>
              </a:rPr>
              <a:t>No$, interSyntax SAS. Tous droits réservés.</a:t>
            </a:r>
          </a:p>
        </p:txBody>
      </p:sp>
      <p:sp>
        <p:nvSpPr>
          <p:cNvPr id="2765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EEB898-0161-417D-B288-2EFF60E7E392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fr-FR" altLang="fr-FR" sz="1400"/>
          </a:p>
        </p:txBody>
      </p:sp>
      <p:pic>
        <p:nvPicPr>
          <p:cNvPr id="27656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478908"/>
            <a:ext cx="26289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787" y="4299492"/>
            <a:ext cx="2554287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Flèche vers le bas 16"/>
          <p:cNvSpPr>
            <a:spLocks noChangeArrowheads="1"/>
          </p:cNvSpPr>
          <p:nvPr/>
        </p:nvSpPr>
        <p:spPr bwMode="auto">
          <a:xfrm rot="14618082" flipH="1">
            <a:off x="5784179" y="2746352"/>
            <a:ext cx="112688" cy="354013"/>
          </a:xfrm>
          <a:prstGeom prst="downArrow">
            <a:avLst>
              <a:gd name="adj1" fmla="val 50000"/>
              <a:gd name="adj2" fmla="val 49381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fr-FR" altLang="fr-FR" sz="2000">
              <a:solidFill>
                <a:schemeClr val="accent2"/>
              </a:solidFill>
            </a:endParaRPr>
          </a:p>
        </p:txBody>
      </p:sp>
      <p:sp>
        <p:nvSpPr>
          <p:cNvPr id="12" name="Flèche vers le bas 16"/>
          <p:cNvSpPr>
            <a:spLocks noChangeArrowheads="1"/>
          </p:cNvSpPr>
          <p:nvPr/>
        </p:nvSpPr>
        <p:spPr bwMode="auto">
          <a:xfrm rot="18188863">
            <a:off x="5870895" y="1334190"/>
            <a:ext cx="84137" cy="354013"/>
          </a:xfrm>
          <a:prstGeom prst="downArrow">
            <a:avLst>
              <a:gd name="adj1" fmla="val 50000"/>
              <a:gd name="adj2" fmla="val 49381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fr-FR" altLang="fr-FR" sz="2000">
              <a:solidFill>
                <a:schemeClr val="accent2"/>
              </a:solidFill>
            </a:endParaRPr>
          </a:p>
        </p:txBody>
      </p:sp>
      <p:sp>
        <p:nvSpPr>
          <p:cNvPr id="13" name="Flèche vers le bas 16"/>
          <p:cNvSpPr>
            <a:spLocks noChangeArrowheads="1"/>
          </p:cNvSpPr>
          <p:nvPr/>
        </p:nvSpPr>
        <p:spPr bwMode="auto">
          <a:xfrm rot="17958566">
            <a:off x="5810190" y="4212424"/>
            <a:ext cx="84137" cy="354013"/>
          </a:xfrm>
          <a:prstGeom prst="downArrow">
            <a:avLst>
              <a:gd name="adj1" fmla="val 50000"/>
              <a:gd name="adj2" fmla="val 49381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fr-FR" altLang="fr-FR" sz="2000">
              <a:solidFill>
                <a:schemeClr val="accent2"/>
              </a:solidFill>
            </a:endParaRPr>
          </a:p>
        </p:txBody>
      </p:sp>
      <p:sp>
        <p:nvSpPr>
          <p:cNvPr id="15" name="ZoneTexte 1"/>
          <p:cNvSpPr txBox="1">
            <a:spLocks noChangeArrowheads="1"/>
          </p:cNvSpPr>
          <p:nvPr/>
        </p:nvSpPr>
        <p:spPr bwMode="auto">
          <a:xfrm>
            <a:off x="1689154" y="5737595"/>
            <a:ext cx="66960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fr-FR" sz="1800" dirty="0"/>
              <a:t>Le chaînage No$ est une forme de sélection multiple qui permet de commander en une seule action une séquence de plusieurs duplications dans la même feuille ou dans des feuilles distinctes</a:t>
            </a:r>
          </a:p>
        </p:txBody>
      </p:sp>
      <p:sp>
        <p:nvSpPr>
          <p:cNvPr id="16" name="Flèche vers le bas 16"/>
          <p:cNvSpPr>
            <a:spLocks noChangeArrowheads="1"/>
          </p:cNvSpPr>
          <p:nvPr/>
        </p:nvSpPr>
        <p:spPr bwMode="auto">
          <a:xfrm rot="-1966680">
            <a:off x="5885267" y="5046187"/>
            <a:ext cx="84137" cy="354013"/>
          </a:xfrm>
          <a:prstGeom prst="downArrow">
            <a:avLst>
              <a:gd name="adj1" fmla="val 50000"/>
              <a:gd name="adj2" fmla="val 49381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fr-FR" altLang="fr-FR" sz="2000">
              <a:solidFill>
                <a:schemeClr val="accent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348A96B-6483-4DC5-98EC-9A9445C1E271}"/>
              </a:ext>
            </a:extLst>
          </p:cNvPr>
          <p:cNvSpPr/>
          <p:nvPr/>
        </p:nvSpPr>
        <p:spPr bwMode="auto">
          <a:xfrm>
            <a:off x="5992798" y="1905227"/>
            <a:ext cx="2819400" cy="595672"/>
          </a:xfrm>
          <a:prstGeom prst="rect">
            <a:avLst/>
          </a:prstGeom>
          <a:solidFill>
            <a:schemeClr val="bg2">
              <a:alpha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9BF2252-6CEF-4FDD-B40F-221E1BC07894}"/>
              </a:ext>
            </a:extLst>
          </p:cNvPr>
          <p:cNvSpPr/>
          <p:nvPr/>
        </p:nvSpPr>
        <p:spPr bwMode="auto">
          <a:xfrm>
            <a:off x="6238807" y="4707175"/>
            <a:ext cx="2819400" cy="459217"/>
          </a:xfrm>
          <a:prstGeom prst="rect">
            <a:avLst/>
          </a:prstGeom>
          <a:solidFill>
            <a:schemeClr val="bg2">
              <a:alpha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D45952F-40CB-4C80-81EA-2D5FB6A8D8C3}"/>
              </a:ext>
            </a:extLst>
          </p:cNvPr>
          <p:cNvSpPr/>
          <p:nvPr/>
        </p:nvSpPr>
        <p:spPr bwMode="auto">
          <a:xfrm>
            <a:off x="6072577" y="4451366"/>
            <a:ext cx="2819400" cy="162751"/>
          </a:xfrm>
          <a:prstGeom prst="rect">
            <a:avLst/>
          </a:prstGeom>
          <a:solidFill>
            <a:schemeClr val="accent2">
              <a:alpha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3B2B347-B40B-409F-A822-64AA8E475CFE}"/>
              </a:ext>
            </a:extLst>
          </p:cNvPr>
          <p:cNvSpPr/>
          <p:nvPr/>
        </p:nvSpPr>
        <p:spPr bwMode="auto">
          <a:xfrm>
            <a:off x="6060036" y="5432985"/>
            <a:ext cx="2819400" cy="277490"/>
          </a:xfrm>
          <a:prstGeom prst="rect">
            <a:avLst/>
          </a:prstGeom>
          <a:solidFill>
            <a:schemeClr val="accent2">
              <a:alpha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CEFD55DB-644D-41AE-9A01-B6E30692A964}"/>
              </a:ext>
            </a:extLst>
          </p:cNvPr>
          <p:cNvGrpSpPr/>
          <p:nvPr/>
        </p:nvGrpSpPr>
        <p:grpSpPr>
          <a:xfrm>
            <a:off x="210884" y="4119146"/>
            <a:ext cx="2037261" cy="1220519"/>
            <a:chOff x="521494" y="3959081"/>
            <a:chExt cx="2307672" cy="1424207"/>
          </a:xfrm>
        </p:grpSpPr>
        <p:pic>
          <p:nvPicPr>
            <p:cNvPr id="36" name="Image 35">
              <a:extLst>
                <a:ext uri="{FF2B5EF4-FFF2-40B4-BE49-F238E27FC236}">
                  <a16:creationId xmlns:a16="http://schemas.microsoft.com/office/drawing/2014/main" id="{C989FAB6-F80C-40B0-895E-9FC56C26105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1494" y="3959081"/>
              <a:ext cx="1924319" cy="571580"/>
            </a:xfrm>
            <a:prstGeom prst="rect">
              <a:avLst/>
            </a:prstGeom>
          </p:spPr>
        </p:pic>
        <p:pic>
          <p:nvPicPr>
            <p:cNvPr id="37" name="Image 36">
              <a:extLst>
                <a:ext uri="{FF2B5EF4-FFF2-40B4-BE49-F238E27FC236}">
                  <a16:creationId xmlns:a16="http://schemas.microsoft.com/office/drawing/2014/main" id="{2D213F11-738E-4C35-88CF-5912DBB63C0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409743" y="4011497"/>
              <a:ext cx="1419423" cy="1371791"/>
            </a:xfrm>
            <a:prstGeom prst="rect">
              <a:avLst/>
            </a:prstGeom>
          </p:spPr>
        </p:pic>
      </p:grpSp>
      <p:pic>
        <p:nvPicPr>
          <p:cNvPr id="38" name="Image 37">
            <a:extLst>
              <a:ext uri="{FF2B5EF4-FFF2-40B4-BE49-F238E27FC236}">
                <a16:creationId xmlns:a16="http://schemas.microsoft.com/office/drawing/2014/main" id="{94DA89C5-5E1A-4439-8E79-BE4B8E9E996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35054" y="4665952"/>
            <a:ext cx="1003122" cy="234773"/>
          </a:xfrm>
          <a:prstGeom prst="rect">
            <a:avLst/>
          </a:prstGeom>
        </p:spPr>
      </p:pic>
      <p:grpSp>
        <p:nvGrpSpPr>
          <p:cNvPr id="39" name="Groupe 38">
            <a:extLst>
              <a:ext uri="{FF2B5EF4-FFF2-40B4-BE49-F238E27FC236}">
                <a16:creationId xmlns:a16="http://schemas.microsoft.com/office/drawing/2014/main" id="{88EF6B70-DDF4-4BC9-8062-1FE4E6B63256}"/>
              </a:ext>
            </a:extLst>
          </p:cNvPr>
          <p:cNvGrpSpPr/>
          <p:nvPr/>
        </p:nvGrpSpPr>
        <p:grpSpPr>
          <a:xfrm>
            <a:off x="142111" y="1288677"/>
            <a:ext cx="2106034" cy="988196"/>
            <a:chOff x="611188" y="1635589"/>
            <a:chExt cx="2307672" cy="1424207"/>
          </a:xfrm>
        </p:grpSpPr>
        <p:grpSp>
          <p:nvGrpSpPr>
            <p:cNvPr id="40" name="Groupe 39">
              <a:extLst>
                <a:ext uri="{FF2B5EF4-FFF2-40B4-BE49-F238E27FC236}">
                  <a16:creationId xmlns:a16="http://schemas.microsoft.com/office/drawing/2014/main" id="{FA7D65E5-AFAD-451E-9FB8-2278CFC13D5E}"/>
                </a:ext>
              </a:extLst>
            </p:cNvPr>
            <p:cNvGrpSpPr/>
            <p:nvPr/>
          </p:nvGrpSpPr>
          <p:grpSpPr>
            <a:xfrm>
              <a:off x="611188" y="1635589"/>
              <a:ext cx="2307672" cy="1424207"/>
              <a:chOff x="521494" y="3959081"/>
              <a:chExt cx="2307672" cy="1424207"/>
            </a:xfrm>
          </p:grpSpPr>
          <p:pic>
            <p:nvPicPr>
              <p:cNvPr id="42" name="Image 41">
                <a:extLst>
                  <a:ext uri="{FF2B5EF4-FFF2-40B4-BE49-F238E27FC236}">
                    <a16:creationId xmlns:a16="http://schemas.microsoft.com/office/drawing/2014/main" id="{90BEFB4C-9E48-47E3-AEF3-C3EB61E3769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1494" y="3959081"/>
                <a:ext cx="1924319" cy="571580"/>
              </a:xfrm>
              <a:prstGeom prst="rect">
                <a:avLst/>
              </a:prstGeom>
            </p:spPr>
          </p:pic>
          <p:pic>
            <p:nvPicPr>
              <p:cNvPr id="43" name="Image 42">
                <a:extLst>
                  <a:ext uri="{FF2B5EF4-FFF2-40B4-BE49-F238E27FC236}">
                    <a16:creationId xmlns:a16="http://schemas.microsoft.com/office/drawing/2014/main" id="{C0ECD78F-7769-4826-B888-88917CC90B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09743" y="4011497"/>
                <a:ext cx="1419423" cy="1371791"/>
              </a:xfrm>
              <a:prstGeom prst="rect">
                <a:avLst/>
              </a:prstGeom>
            </p:spPr>
          </p:pic>
        </p:grpSp>
        <p:pic>
          <p:nvPicPr>
            <p:cNvPr id="41" name="Image 40">
              <a:extLst>
                <a:ext uri="{FF2B5EF4-FFF2-40B4-BE49-F238E27FC236}">
                  <a16:creationId xmlns:a16="http://schemas.microsoft.com/office/drawing/2014/main" id="{B554FA88-0980-4EDE-8407-9B14E9DA5F1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799057" y="1894145"/>
              <a:ext cx="1119803" cy="287498"/>
            </a:xfrm>
            <a:prstGeom prst="rect">
              <a:avLst/>
            </a:prstGeom>
          </p:spPr>
        </p:pic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EB0281C2-F34A-4457-A041-EEBF91366B00}"/>
              </a:ext>
            </a:extLst>
          </p:cNvPr>
          <p:cNvGrpSpPr/>
          <p:nvPr/>
        </p:nvGrpSpPr>
        <p:grpSpPr>
          <a:xfrm>
            <a:off x="132142" y="2565320"/>
            <a:ext cx="2106034" cy="988196"/>
            <a:chOff x="611188" y="1635589"/>
            <a:chExt cx="2307672" cy="1424207"/>
          </a:xfrm>
        </p:grpSpPr>
        <p:grpSp>
          <p:nvGrpSpPr>
            <p:cNvPr id="45" name="Groupe 44">
              <a:extLst>
                <a:ext uri="{FF2B5EF4-FFF2-40B4-BE49-F238E27FC236}">
                  <a16:creationId xmlns:a16="http://schemas.microsoft.com/office/drawing/2014/main" id="{335601B6-69EA-4430-B109-EC7923834D94}"/>
                </a:ext>
              </a:extLst>
            </p:cNvPr>
            <p:cNvGrpSpPr/>
            <p:nvPr/>
          </p:nvGrpSpPr>
          <p:grpSpPr>
            <a:xfrm>
              <a:off x="611188" y="1635589"/>
              <a:ext cx="2307672" cy="1424207"/>
              <a:chOff x="521494" y="3959081"/>
              <a:chExt cx="2307672" cy="1424207"/>
            </a:xfrm>
          </p:grpSpPr>
          <p:pic>
            <p:nvPicPr>
              <p:cNvPr id="47" name="Image 46">
                <a:extLst>
                  <a:ext uri="{FF2B5EF4-FFF2-40B4-BE49-F238E27FC236}">
                    <a16:creationId xmlns:a16="http://schemas.microsoft.com/office/drawing/2014/main" id="{82273555-3A18-4AFC-BA70-32C4525BE91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1494" y="3959081"/>
                <a:ext cx="1924319" cy="571580"/>
              </a:xfrm>
              <a:prstGeom prst="rect">
                <a:avLst/>
              </a:prstGeom>
            </p:spPr>
          </p:pic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166F1EF4-9D39-4CA2-9AC3-568036A8F6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09743" y="4011497"/>
                <a:ext cx="1419423" cy="1371791"/>
              </a:xfrm>
              <a:prstGeom prst="rect">
                <a:avLst/>
              </a:prstGeom>
            </p:spPr>
          </p:pic>
        </p:grpSp>
        <p:pic>
          <p:nvPicPr>
            <p:cNvPr id="46" name="Image 45">
              <a:extLst>
                <a:ext uri="{FF2B5EF4-FFF2-40B4-BE49-F238E27FC236}">
                  <a16:creationId xmlns:a16="http://schemas.microsoft.com/office/drawing/2014/main" id="{C9658705-1BF4-4897-BEF5-CAC99C149F0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799057" y="1894145"/>
              <a:ext cx="1119803" cy="28749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>
          <a:xfrm>
            <a:off x="611188" y="260350"/>
            <a:ext cx="8064500" cy="685800"/>
          </a:xfrm>
        </p:spPr>
        <p:txBody>
          <a:bodyPr/>
          <a:lstStyle/>
          <a:p>
            <a:r>
              <a:rPr lang="fr-FR" dirty="0"/>
              <a:t>No$, outil de modélisation sur Excel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1600" y="1196975"/>
            <a:ext cx="7916813" cy="4824313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fr-FR" dirty="0"/>
              <a:t>No$ est un </a:t>
            </a:r>
            <a:r>
              <a:rPr lang="fr-FR" dirty="0" err="1"/>
              <a:t>addin</a:t>
            </a:r>
            <a:r>
              <a:rPr lang="fr-FR" dirty="0"/>
              <a:t> pour accélérer et fiabiliser la construction des modèles sur Excel</a:t>
            </a:r>
          </a:p>
          <a:p>
            <a:pPr>
              <a:defRPr/>
            </a:pPr>
            <a:endParaRPr lang="fr-FR" dirty="0"/>
          </a:p>
          <a:p>
            <a:pPr>
              <a:defRPr/>
            </a:pPr>
            <a:r>
              <a:rPr lang="fr-FR" dirty="0"/>
              <a:t>No$ apporte des gains en productivité, réactivité et fiabilité d’un ordre de grandeur pour la :</a:t>
            </a:r>
          </a:p>
          <a:p>
            <a:pPr lvl="1">
              <a:defRPr/>
            </a:pPr>
            <a:r>
              <a:rPr lang="fr-FR" dirty="0"/>
              <a:t>création de modèles </a:t>
            </a:r>
          </a:p>
          <a:p>
            <a:pPr lvl="1">
              <a:defRPr/>
            </a:pPr>
            <a:r>
              <a:rPr lang="fr-FR" dirty="0"/>
              <a:t>maintenance de modèles</a:t>
            </a:r>
          </a:p>
          <a:p>
            <a:pPr marL="0" indent="0">
              <a:buNone/>
              <a:defRPr/>
            </a:pPr>
            <a:endParaRPr lang="fr-FR" dirty="0"/>
          </a:p>
          <a:p>
            <a:pPr>
              <a:defRPr/>
            </a:pPr>
            <a:r>
              <a:rPr lang="fr-FR" dirty="0"/>
              <a:t>No$ s’applique à tous les modèles envisageables sur Excel.</a:t>
            </a:r>
          </a:p>
          <a:p>
            <a:pPr>
              <a:defRPr/>
            </a:pPr>
            <a:endParaRPr lang="fr-FR" dirty="0"/>
          </a:p>
          <a:p>
            <a:pPr>
              <a:defRPr/>
            </a:pPr>
            <a:r>
              <a:rPr lang="fr-FR" dirty="0"/>
              <a:t>No$ est utile dans tous les domaines professionnels.</a:t>
            </a:r>
          </a:p>
          <a:p>
            <a:pPr>
              <a:defRPr/>
            </a:pPr>
            <a:endParaRPr lang="fr-FR" dirty="0"/>
          </a:p>
          <a:p>
            <a:pPr>
              <a:defRPr/>
            </a:pPr>
            <a:r>
              <a:rPr lang="fr-FR" dirty="0"/>
              <a:t>No$ contribue à l’organisation  rationnelle de la modélisation dans l’entreprise.</a:t>
            </a:r>
          </a:p>
          <a:p>
            <a:pPr marL="0" indent="0">
              <a:buNone/>
              <a:defRPr/>
            </a:pPr>
            <a:endParaRPr lang="fr-FR" dirty="0"/>
          </a:p>
          <a:p>
            <a:pPr>
              <a:defRPr/>
            </a:pPr>
            <a:r>
              <a:rPr lang="fr-FR" dirty="0"/>
              <a:t>No$ suit la philosophie des outils « no code ».</a:t>
            </a:r>
          </a:p>
          <a:p>
            <a:pPr marL="457200" lvl="1" indent="0">
              <a:buFontTx/>
              <a:buNone/>
              <a:defRPr/>
            </a:pPr>
            <a:endParaRPr lang="fr-FR" dirty="0"/>
          </a:p>
        </p:txBody>
      </p:sp>
      <p:sp>
        <p:nvSpPr>
          <p:cNvPr id="7172" name="Espace réservé de la date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fr-FR" sz="1400">
                <a:solidFill>
                  <a:schemeClr val="tx1"/>
                </a:solidFill>
              </a:rPr>
              <a:t>Mars 2021</a:t>
            </a:r>
          </a:p>
        </p:txBody>
      </p:sp>
      <p:sp>
        <p:nvSpPr>
          <p:cNvPr id="7173" name="Espace réservé du pied de page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fr-FR" sz="1400" dirty="0">
                <a:solidFill>
                  <a:schemeClr val="tx1"/>
                </a:solidFill>
              </a:rPr>
              <a:t>No$, interSyntax SAS. Tous droits réservés.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34631-DFBE-4A08-A6F1-B36298F19DF7}" type="slidenum">
              <a:rPr lang="fr-FR" altLang="fr-FR" smtClean="0"/>
              <a:pPr>
                <a:defRPr/>
              </a:pPr>
              <a:t>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225100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21E4BB-9C36-4209-8DED-A4AA58920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Superposition No$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9193DB-B3BA-4DEF-8AA7-E821B683AC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086775"/>
            <a:ext cx="7772400" cy="932699"/>
          </a:xfrm>
        </p:spPr>
        <p:txBody>
          <a:bodyPr>
            <a:normAutofit fontScale="47500" lnSpcReduction="20000"/>
          </a:bodyPr>
          <a:lstStyle/>
          <a:p>
            <a:r>
              <a:rPr lang="fr-FR" sz="3200" dirty="0"/>
              <a:t>La superposition No$ </a:t>
            </a:r>
          </a:p>
          <a:p>
            <a:pPr lvl="1"/>
            <a:r>
              <a:rPr lang="fr-FR" dirty="0"/>
              <a:t>associe un même champ à plusieurs entités de duplication </a:t>
            </a:r>
          </a:p>
          <a:p>
            <a:pPr lvl="1"/>
            <a:r>
              <a:rPr lang="fr-FR" dirty="0"/>
              <a:t>avec une commande distincte exécutable dans un ordre quelconque</a:t>
            </a:r>
          </a:p>
          <a:p>
            <a:r>
              <a:rPr lang="fr-FR" dirty="0"/>
              <a:t>Ci-dessous:  B6:C8 est associé à 2 entités de duplications</a:t>
            </a:r>
          </a:p>
          <a:p>
            <a:pPr lvl="1"/>
            <a:endParaRPr lang="fr-FR" dirty="0"/>
          </a:p>
          <a:p>
            <a:pPr lvl="2"/>
            <a:endParaRPr lang="fr-FR" dirty="0"/>
          </a:p>
          <a:p>
            <a:pPr marL="914400" lvl="2" indent="0">
              <a:buNone/>
            </a:pP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2E7FC4-C66D-4DDD-A8A3-21C1E3973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A84D4D-8843-4FB4-BBC7-5F1847522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D3CD07-ABF8-4D57-8638-5025BBEEC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34631-DFBE-4A08-A6F1-B36298F19DF7}" type="slidenum">
              <a:rPr lang="fr-FR" altLang="fr-FR" smtClean="0"/>
              <a:pPr>
                <a:defRPr/>
              </a:pPr>
              <a:t>20</a:t>
            </a:fld>
            <a:endParaRPr lang="fr-FR" altLang="fr-FR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1D562903-0B62-47D7-A01F-5BC2EC06B9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616" y="3973476"/>
            <a:ext cx="2102555" cy="2016149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EFCFF13C-3126-4F74-814C-4E6F62AEDF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015" y="1996400"/>
            <a:ext cx="2088156" cy="1346501"/>
          </a:xfrm>
          <a:prstGeom prst="rect">
            <a:avLst/>
          </a:prstGeom>
        </p:spPr>
      </p:pic>
      <p:sp>
        <p:nvSpPr>
          <p:cNvPr id="17" name="Flèche : droite 16">
            <a:extLst>
              <a:ext uri="{FF2B5EF4-FFF2-40B4-BE49-F238E27FC236}">
                <a16:creationId xmlns:a16="http://schemas.microsoft.com/office/drawing/2014/main" id="{04CF784C-4F02-46BD-843D-81851A4D0177}"/>
              </a:ext>
            </a:extLst>
          </p:cNvPr>
          <p:cNvSpPr/>
          <p:nvPr/>
        </p:nvSpPr>
        <p:spPr bwMode="auto">
          <a:xfrm rot="5400000">
            <a:off x="2109374" y="3516827"/>
            <a:ext cx="365965" cy="242969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Flèche : droite 17">
            <a:extLst>
              <a:ext uri="{FF2B5EF4-FFF2-40B4-BE49-F238E27FC236}">
                <a16:creationId xmlns:a16="http://schemas.microsoft.com/office/drawing/2014/main" id="{877B3843-2B95-49D1-A385-4A9C127B9927}"/>
              </a:ext>
            </a:extLst>
          </p:cNvPr>
          <p:cNvSpPr/>
          <p:nvPr/>
        </p:nvSpPr>
        <p:spPr bwMode="auto">
          <a:xfrm>
            <a:off x="3942334" y="3037913"/>
            <a:ext cx="401805" cy="221297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A80A2D35-1119-4867-91B8-C4C1B5E6C6BA}"/>
              </a:ext>
            </a:extLst>
          </p:cNvPr>
          <p:cNvGrpSpPr/>
          <p:nvPr/>
        </p:nvGrpSpPr>
        <p:grpSpPr>
          <a:xfrm>
            <a:off x="4442463" y="3873435"/>
            <a:ext cx="2073753" cy="2263836"/>
            <a:chOff x="3587478" y="3223069"/>
            <a:chExt cx="1502051" cy="1893211"/>
          </a:xfrm>
        </p:grpSpPr>
        <p:pic>
          <p:nvPicPr>
            <p:cNvPr id="11" name="Image 10">
              <a:extLst>
                <a:ext uri="{FF2B5EF4-FFF2-40B4-BE49-F238E27FC236}">
                  <a16:creationId xmlns:a16="http://schemas.microsoft.com/office/drawing/2014/main" id="{CE678835-6D46-4320-B72F-2C93C4C117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587478" y="3223069"/>
              <a:ext cx="1502051" cy="1893211"/>
            </a:xfrm>
            <a:prstGeom prst="rect">
              <a:avLst/>
            </a:prstGeom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EED8F88-1727-40A1-A1AB-A584E416904F}"/>
                </a:ext>
              </a:extLst>
            </p:cNvPr>
            <p:cNvSpPr/>
            <p:nvPr/>
          </p:nvSpPr>
          <p:spPr bwMode="auto">
            <a:xfrm>
              <a:off x="4139951" y="4293097"/>
              <a:ext cx="834033" cy="28803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8F66FF1-39F7-4EEB-89D1-3ED95C2E94EA}"/>
                </a:ext>
              </a:extLst>
            </p:cNvPr>
            <p:cNvSpPr/>
            <p:nvPr/>
          </p:nvSpPr>
          <p:spPr bwMode="auto">
            <a:xfrm>
              <a:off x="4139950" y="3560148"/>
              <a:ext cx="834033" cy="28803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9358222F-79D5-4984-B615-F2914706F24F}"/>
              </a:ext>
            </a:extLst>
          </p:cNvPr>
          <p:cNvGrpSpPr/>
          <p:nvPr/>
        </p:nvGrpSpPr>
        <p:grpSpPr>
          <a:xfrm>
            <a:off x="4380579" y="2019474"/>
            <a:ext cx="2124158" cy="1403204"/>
            <a:chOff x="4380579" y="2019474"/>
            <a:chExt cx="2124158" cy="1403204"/>
          </a:xfrm>
        </p:grpSpPr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9F9701E7-3C1E-4661-9ECE-2C61C49D072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380579" y="2019474"/>
              <a:ext cx="2124158" cy="1403204"/>
            </a:xfrm>
            <a:prstGeom prst="rect">
              <a:avLst/>
            </a:prstGeom>
          </p:spPr>
        </p:pic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0B4842C-CC45-43B4-8B65-F89ECA2B014B}"/>
                </a:ext>
              </a:extLst>
            </p:cNvPr>
            <p:cNvSpPr/>
            <p:nvPr/>
          </p:nvSpPr>
          <p:spPr bwMode="auto">
            <a:xfrm>
              <a:off x="5148064" y="2428980"/>
              <a:ext cx="1151478" cy="34441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6" name="ZoneTexte 25">
            <a:extLst>
              <a:ext uri="{FF2B5EF4-FFF2-40B4-BE49-F238E27FC236}">
                <a16:creationId xmlns:a16="http://schemas.microsoft.com/office/drawing/2014/main" id="{EF73DFD4-4B4F-4B64-BF74-BD29355146C8}"/>
              </a:ext>
            </a:extLst>
          </p:cNvPr>
          <p:cNvSpPr txBox="1"/>
          <p:nvPr/>
        </p:nvSpPr>
        <p:spPr>
          <a:xfrm>
            <a:off x="896908" y="3455329"/>
            <a:ext cx="11560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Duplication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269C5327-8AEA-4C2F-8556-9106B4D55DBA}"/>
              </a:ext>
            </a:extLst>
          </p:cNvPr>
          <p:cNvSpPr txBox="1"/>
          <p:nvPr/>
        </p:nvSpPr>
        <p:spPr>
          <a:xfrm>
            <a:off x="4165528" y="3455329"/>
            <a:ext cx="11560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Duplication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7B45C093-D40E-449E-9EB1-AB274D1434B8}"/>
              </a:ext>
            </a:extLst>
          </p:cNvPr>
          <p:cNvSpPr txBox="1"/>
          <p:nvPr/>
        </p:nvSpPr>
        <p:spPr>
          <a:xfrm>
            <a:off x="3186085" y="2104538"/>
            <a:ext cx="12563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Duplication : 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55CBC43F-B397-4EF9-B4AA-E9C130B61832}"/>
              </a:ext>
            </a:extLst>
          </p:cNvPr>
          <p:cNvSpPr txBox="1"/>
          <p:nvPr/>
        </p:nvSpPr>
        <p:spPr>
          <a:xfrm>
            <a:off x="3544271" y="2388512"/>
            <a:ext cx="843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De B6:C7 </a:t>
            </a:r>
          </a:p>
          <a:p>
            <a:r>
              <a:rPr lang="fr-FR" sz="1200" dirty="0"/>
              <a:t>en B8:C9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424BEECA-60F2-465F-A000-3C8F87FF2A9E}"/>
              </a:ext>
            </a:extLst>
          </p:cNvPr>
          <p:cNvSpPr txBox="1"/>
          <p:nvPr/>
        </p:nvSpPr>
        <p:spPr>
          <a:xfrm>
            <a:off x="5817679" y="3390523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De B3:C9 </a:t>
            </a:r>
          </a:p>
          <a:p>
            <a:r>
              <a:rPr lang="fr-FR" sz="1200" dirty="0"/>
              <a:t>en B10 :C16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A4198AD2-E1D5-4CB4-80BD-F94E7E757A9C}"/>
              </a:ext>
            </a:extLst>
          </p:cNvPr>
          <p:cNvSpPr txBox="1"/>
          <p:nvPr/>
        </p:nvSpPr>
        <p:spPr>
          <a:xfrm>
            <a:off x="2451136" y="3390523"/>
            <a:ext cx="843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De B3:C7 </a:t>
            </a:r>
          </a:p>
          <a:p>
            <a:r>
              <a:rPr lang="fr-FR" sz="1200" dirty="0"/>
              <a:t>en B8:C12</a:t>
            </a:r>
          </a:p>
        </p:txBody>
      </p:sp>
      <p:sp>
        <p:nvSpPr>
          <p:cNvPr id="36" name="Flèche : droite 35">
            <a:extLst>
              <a:ext uri="{FF2B5EF4-FFF2-40B4-BE49-F238E27FC236}">
                <a16:creationId xmlns:a16="http://schemas.microsoft.com/office/drawing/2014/main" id="{046F62DB-0BB0-41A0-840A-40C9B21598F2}"/>
              </a:ext>
            </a:extLst>
          </p:cNvPr>
          <p:cNvSpPr/>
          <p:nvPr/>
        </p:nvSpPr>
        <p:spPr bwMode="auto">
          <a:xfrm rot="5400000">
            <a:off x="5417841" y="3516827"/>
            <a:ext cx="365965" cy="242969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1F2A83FB-28E5-43CA-BB1E-49FFCA35C490}"/>
              </a:ext>
            </a:extLst>
          </p:cNvPr>
          <p:cNvSpPr txBox="1"/>
          <p:nvPr/>
        </p:nvSpPr>
        <p:spPr>
          <a:xfrm>
            <a:off x="3273877" y="4156508"/>
            <a:ext cx="11560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Duplication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38B3C902-C81C-46F2-BF68-B4786A597AA4}"/>
              </a:ext>
            </a:extLst>
          </p:cNvPr>
          <p:cNvSpPr txBox="1"/>
          <p:nvPr/>
        </p:nvSpPr>
        <p:spPr>
          <a:xfrm>
            <a:off x="3554278" y="5389223"/>
            <a:ext cx="9916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De B11:C12 </a:t>
            </a:r>
          </a:p>
          <a:p>
            <a:r>
              <a:rPr lang="fr-FR" sz="1200" dirty="0"/>
              <a:t>en B15 :C16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5AED9902-21C3-4436-B146-B10B18B3BBCB}"/>
              </a:ext>
            </a:extLst>
          </p:cNvPr>
          <p:cNvSpPr txBox="1"/>
          <p:nvPr/>
        </p:nvSpPr>
        <p:spPr>
          <a:xfrm>
            <a:off x="3544271" y="4631118"/>
            <a:ext cx="843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De B6:C7 </a:t>
            </a:r>
          </a:p>
          <a:p>
            <a:r>
              <a:rPr lang="fr-FR" sz="1200" dirty="0"/>
              <a:t>en B8 :C9</a:t>
            </a:r>
          </a:p>
        </p:txBody>
      </p:sp>
      <p:sp>
        <p:nvSpPr>
          <p:cNvPr id="40" name="Flèche : droite 39">
            <a:extLst>
              <a:ext uri="{FF2B5EF4-FFF2-40B4-BE49-F238E27FC236}">
                <a16:creationId xmlns:a16="http://schemas.microsoft.com/office/drawing/2014/main" id="{44BA6B7B-7008-4B24-9EFB-90FDDCB5E1FD}"/>
              </a:ext>
            </a:extLst>
          </p:cNvPr>
          <p:cNvSpPr/>
          <p:nvPr/>
        </p:nvSpPr>
        <p:spPr bwMode="auto">
          <a:xfrm>
            <a:off x="3942334" y="5075002"/>
            <a:ext cx="401805" cy="221297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Flèche : droite 40">
            <a:extLst>
              <a:ext uri="{FF2B5EF4-FFF2-40B4-BE49-F238E27FC236}">
                <a16:creationId xmlns:a16="http://schemas.microsoft.com/office/drawing/2014/main" id="{687C6672-9AB2-4A14-8AA4-093C3E136736}"/>
              </a:ext>
            </a:extLst>
          </p:cNvPr>
          <p:cNvSpPr/>
          <p:nvPr/>
        </p:nvSpPr>
        <p:spPr bwMode="auto">
          <a:xfrm>
            <a:off x="3942334" y="5809069"/>
            <a:ext cx="401805" cy="221297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D95756-AE04-4CC9-9AFD-191DD986C1CC}"/>
              </a:ext>
            </a:extLst>
          </p:cNvPr>
          <p:cNvSpPr/>
          <p:nvPr/>
        </p:nvSpPr>
        <p:spPr bwMode="auto">
          <a:xfrm>
            <a:off x="324221" y="6169218"/>
            <a:ext cx="7772400" cy="50007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algn="ctr"/>
            <a:r>
              <a:rPr lang="fr-FR" dirty="0"/>
              <a:t>La superposition permet de dupliquer un champ selon plusieurs possibilités : l’ensemble, des parties ou en croisement</a:t>
            </a:r>
          </a:p>
        </p:txBody>
      </p:sp>
    </p:spTree>
    <p:extLst>
      <p:ext uri="{BB962C8B-B14F-4D97-AF65-F5344CB8AC3E}">
        <p14:creationId xmlns:p14="http://schemas.microsoft.com/office/powerpoint/2010/main" val="17314788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Superposition No$ : tableau croisé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4213" y="1989138"/>
            <a:ext cx="3167707" cy="2880022"/>
          </a:xfrm>
        </p:spPr>
        <p:txBody>
          <a:bodyPr>
            <a:normAutofit fontScale="47500" lnSpcReduction="20000"/>
          </a:bodyPr>
          <a:lstStyle/>
          <a:p>
            <a:pPr>
              <a:defRPr/>
            </a:pPr>
            <a:r>
              <a:rPr lang="fr-FR" dirty="0"/>
              <a:t>Superposition de copier No$: </a:t>
            </a:r>
          </a:p>
          <a:p>
            <a:pPr lvl="1">
              <a:defRPr/>
            </a:pPr>
            <a:r>
              <a:rPr lang="fr-FR" dirty="0"/>
              <a:t>Copie No$ de champs qui se recoupent</a:t>
            </a:r>
          </a:p>
          <a:p>
            <a:pPr lvl="1">
              <a:defRPr/>
            </a:pPr>
            <a:endParaRPr lang="fr-FR" dirty="0"/>
          </a:p>
          <a:p>
            <a:pPr marL="457200" lvl="1" indent="0">
              <a:buNone/>
              <a:defRPr/>
            </a:pPr>
            <a:r>
              <a:rPr lang="fr-FR" i="1" dirty="0"/>
              <a:t>Nb: le chaînage est possible</a:t>
            </a:r>
            <a:endParaRPr lang="fr-FR" dirty="0"/>
          </a:p>
          <a:p>
            <a:pPr marL="457200" lvl="1" indent="0">
              <a:buNone/>
              <a:defRPr/>
            </a:pPr>
            <a:r>
              <a:rPr lang="fr-FR" i="1" dirty="0"/>
              <a:t>Autant de commande de duplication distinctes que de champs non chaînés</a:t>
            </a:r>
          </a:p>
          <a:p>
            <a:pPr lvl="1">
              <a:defRPr/>
            </a:pPr>
            <a:endParaRPr lang="fr-FR" dirty="0"/>
          </a:p>
          <a:p>
            <a:pPr marL="457200" lvl="1" indent="0">
              <a:buNone/>
              <a:defRPr/>
            </a:pPr>
            <a:endParaRPr lang="fr-FR" dirty="0"/>
          </a:p>
          <a:p>
            <a:pPr marL="457200" lvl="1" indent="0">
              <a:buNone/>
              <a:defRPr/>
            </a:pPr>
            <a:endParaRPr lang="fr-FR" dirty="0"/>
          </a:p>
          <a:p>
            <a:pPr marL="457200" lvl="1" indent="0">
              <a:buNone/>
              <a:defRPr/>
            </a:pPr>
            <a:endParaRPr lang="fr-FR" dirty="0"/>
          </a:p>
          <a:p>
            <a:pPr marL="457200" lvl="1" indent="0">
              <a:buNone/>
              <a:defRPr/>
            </a:pPr>
            <a:endParaRPr lang="fr-FR" dirty="0"/>
          </a:p>
          <a:p>
            <a:pPr lvl="1">
              <a:defRPr/>
            </a:pPr>
            <a:r>
              <a:rPr lang="fr-FR" dirty="0"/>
              <a:t>Effets de deux collages successifs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34631-DFBE-4A08-A6F1-B36298F19DF7}" type="slidenum">
              <a:rPr lang="fr-FR" altLang="fr-FR" smtClean="0"/>
              <a:pPr>
                <a:defRPr/>
              </a:pPr>
              <a:t>21</a:t>
            </a:fld>
            <a:endParaRPr lang="fr-FR" altLang="fr-FR"/>
          </a:p>
        </p:txBody>
      </p:sp>
      <p:pic>
        <p:nvPicPr>
          <p:cNvPr id="7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852936"/>
            <a:ext cx="2047728" cy="28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8977" y="4446453"/>
            <a:ext cx="31432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Flèche vers le bas 16"/>
          <p:cNvSpPr>
            <a:spLocks noChangeArrowheads="1"/>
          </p:cNvSpPr>
          <p:nvPr/>
        </p:nvSpPr>
        <p:spPr bwMode="auto">
          <a:xfrm rot="-1966680">
            <a:off x="4666086" y="4476133"/>
            <a:ext cx="84138" cy="354012"/>
          </a:xfrm>
          <a:prstGeom prst="downArrow">
            <a:avLst>
              <a:gd name="adj1" fmla="val 50000"/>
              <a:gd name="adj2" fmla="val 49380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fr-FR" altLang="fr-FR" sz="2000">
              <a:solidFill>
                <a:schemeClr val="accent2"/>
              </a:solidFill>
            </a:endParaRPr>
          </a:p>
        </p:txBody>
      </p:sp>
      <p:sp>
        <p:nvSpPr>
          <p:cNvPr id="10" name="ZoneTexte 1"/>
          <p:cNvSpPr txBox="1">
            <a:spLocks noChangeArrowheads="1"/>
          </p:cNvSpPr>
          <p:nvPr/>
        </p:nvSpPr>
        <p:spPr bwMode="auto">
          <a:xfrm>
            <a:off x="1115616" y="5612692"/>
            <a:ext cx="66960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fr-FR" sz="1800" dirty="0"/>
              <a:t>Note : les déplacements d’entités s’appliquent au superpositions</a:t>
            </a:r>
          </a:p>
        </p:txBody>
      </p:sp>
      <p:sp>
        <p:nvSpPr>
          <p:cNvPr id="11" name="Flèche vers le bas 16"/>
          <p:cNvSpPr>
            <a:spLocks noChangeArrowheads="1"/>
          </p:cNvSpPr>
          <p:nvPr/>
        </p:nvSpPr>
        <p:spPr bwMode="auto">
          <a:xfrm rot="-1966680">
            <a:off x="7406379" y="4097849"/>
            <a:ext cx="84138" cy="354012"/>
          </a:xfrm>
          <a:prstGeom prst="downArrow">
            <a:avLst>
              <a:gd name="adj1" fmla="val 50000"/>
              <a:gd name="adj2" fmla="val 49380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fr-FR" altLang="fr-FR" sz="2000">
              <a:solidFill>
                <a:schemeClr val="accent2"/>
              </a:solidFill>
            </a:endParaRPr>
          </a:p>
        </p:txBody>
      </p:sp>
      <p:sp>
        <p:nvSpPr>
          <p:cNvPr id="12" name="Flèche vers le bas 16"/>
          <p:cNvSpPr>
            <a:spLocks noChangeArrowheads="1"/>
          </p:cNvSpPr>
          <p:nvPr/>
        </p:nvSpPr>
        <p:spPr bwMode="auto">
          <a:xfrm rot="-1966680">
            <a:off x="4834607" y="2778634"/>
            <a:ext cx="96691" cy="354012"/>
          </a:xfrm>
          <a:prstGeom prst="downArrow">
            <a:avLst>
              <a:gd name="adj1" fmla="val 50000"/>
              <a:gd name="adj2" fmla="val 4938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fr-FR" altLang="fr-FR" sz="2000">
              <a:solidFill>
                <a:schemeClr val="accent2"/>
              </a:solidFill>
            </a:endParaRPr>
          </a:p>
        </p:txBody>
      </p:sp>
      <p:sp>
        <p:nvSpPr>
          <p:cNvPr id="13" name="Flèche vers le bas 16"/>
          <p:cNvSpPr>
            <a:spLocks noChangeArrowheads="1"/>
          </p:cNvSpPr>
          <p:nvPr/>
        </p:nvSpPr>
        <p:spPr bwMode="auto">
          <a:xfrm rot="-1966680">
            <a:off x="6605612" y="2463872"/>
            <a:ext cx="84138" cy="354012"/>
          </a:xfrm>
          <a:prstGeom prst="downArrow">
            <a:avLst>
              <a:gd name="adj1" fmla="val 50000"/>
              <a:gd name="adj2" fmla="val 4938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fr-FR" altLang="fr-FR" sz="20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3454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27BE6-B9A4-457E-A1F5-5FB4F07E3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$ en question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56012B-B862-4CCF-B607-B0C15012E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50" y="3985886"/>
            <a:ext cx="7772400" cy="2001122"/>
          </a:xfrm>
        </p:spPr>
        <p:txBody>
          <a:bodyPr>
            <a:normAutofit fontScale="47500" lnSpcReduction="20000"/>
          </a:bodyPr>
          <a:lstStyle/>
          <a:p>
            <a:r>
              <a:rPr lang="fr-FR" dirty="0"/>
              <a:t>Le copier/coller classique s’applique de manière itérative à chaque cellule.</a:t>
            </a:r>
          </a:p>
          <a:p>
            <a:r>
              <a:rPr lang="fr-FR" dirty="0"/>
              <a:t>L’utilisation du « $ » ne se justifie, sauf de rares exceptions, que pour les références vers des cellules dupliquées dans la même action parce qu’elle s’applique à des données décrivant une </a:t>
            </a:r>
            <a:r>
              <a:rPr lang="fr-FR"/>
              <a:t>même nature.</a:t>
            </a:r>
            <a:endParaRPr lang="fr-FR" dirty="0"/>
          </a:p>
          <a:p>
            <a:r>
              <a:rPr lang="fr-FR" dirty="0"/>
              <a:t>No$ permet de décomposer une action de duplication :</a:t>
            </a:r>
          </a:p>
          <a:p>
            <a:pPr lvl="1"/>
            <a:r>
              <a:rPr lang="fr-FR" dirty="0"/>
              <a:t>en duplication de plusieurs entités élémentaires,</a:t>
            </a:r>
          </a:p>
          <a:p>
            <a:pPr lvl="1"/>
            <a:r>
              <a:rPr lang="fr-FR" dirty="0"/>
              <a:t>éventuellement superposées </a:t>
            </a:r>
          </a:p>
          <a:p>
            <a:pPr marL="57150" indent="0">
              <a:buNone/>
            </a:pPr>
            <a:r>
              <a:rPr lang="fr-FR" dirty="0"/>
              <a:t> … donnant ainsi accès aux mêmes possibilités d’automatisation des duplications sans avoir à manipuler des « $ »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826814-361C-460C-9DBF-D79190869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1C223D-A6A0-4B0B-AD2F-1BFAE67A5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No$, interSyntax SAS. Tous droits réservés.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7DBB6F-AAC2-4AAE-BCBB-4C021F63E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34631-DFBE-4A08-A6F1-B36298F19DF7}" type="slidenum">
              <a:rPr lang="fr-FR" altLang="fr-FR" smtClean="0"/>
              <a:pPr>
                <a:defRPr/>
              </a:pPr>
              <a:t>22</a:t>
            </a:fld>
            <a:endParaRPr lang="fr-FR" altLang="fr-FR"/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D3397F8E-BC8F-475D-8E20-ED3D6C456E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736440"/>
            <a:ext cx="4484947" cy="196502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939EACD-1229-4F35-B402-D47AD8E155FF}"/>
              </a:ext>
            </a:extLst>
          </p:cNvPr>
          <p:cNvSpPr/>
          <p:nvPr/>
        </p:nvSpPr>
        <p:spPr bwMode="auto">
          <a:xfrm>
            <a:off x="3350241" y="2003043"/>
            <a:ext cx="819528" cy="29319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=</a:t>
            </a:r>
            <a:r>
              <a:rPr lang="fr-FR" sz="1400" dirty="0">
                <a:solidFill>
                  <a:schemeClr val="accent2">
                    <a:lumMod val="20000"/>
                    <a:lumOff val="80000"/>
                  </a:schemeClr>
                </a:solidFill>
                <a:highlight>
                  <a:srgbClr val="000080"/>
                </a:highlight>
              </a:rPr>
              <a:t>B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/>
                <a:highlight>
                  <a:srgbClr val="000080"/>
                </a:highlight>
                <a:latin typeface="Times New Roman" pitchFamily="18" charset="0"/>
              </a:rPr>
              <a:t>3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5B98B06C-061E-4F6C-BCE8-81D0DB58614F}"/>
              </a:ext>
            </a:extLst>
          </p:cNvPr>
          <p:cNvSpPr/>
          <p:nvPr/>
        </p:nvSpPr>
        <p:spPr bwMode="auto">
          <a:xfrm>
            <a:off x="2723189" y="2610883"/>
            <a:ext cx="149923" cy="179390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15D8142-90FD-4947-B223-5AA0F5A64986}"/>
              </a:ext>
            </a:extLst>
          </p:cNvPr>
          <p:cNvSpPr/>
          <p:nvPr/>
        </p:nvSpPr>
        <p:spPr bwMode="auto">
          <a:xfrm>
            <a:off x="4967016" y="2002130"/>
            <a:ext cx="819528" cy="29319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7215EC59-0FCA-4CE8-97DB-5A3F1C5C6ADC}"/>
              </a:ext>
            </a:extLst>
          </p:cNvPr>
          <p:cNvCxnSpPr>
            <a:cxnSpLocks/>
            <a:stCxn id="8" idx="7"/>
          </p:cNvCxnSpPr>
          <p:nvPr/>
        </p:nvCxnSpPr>
        <p:spPr bwMode="auto">
          <a:xfrm flipV="1">
            <a:off x="2851157" y="2100529"/>
            <a:ext cx="2517235" cy="5366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51E0569C-5BC0-4BAE-AC91-D88BDE396F31}"/>
              </a:ext>
            </a:extLst>
          </p:cNvPr>
          <p:cNvCxnSpPr>
            <a:cxnSpLocks/>
          </p:cNvCxnSpPr>
          <p:nvPr/>
        </p:nvCxnSpPr>
        <p:spPr bwMode="auto">
          <a:xfrm flipV="1">
            <a:off x="4379486" y="2150302"/>
            <a:ext cx="988905" cy="5091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Ellipse 38">
            <a:extLst>
              <a:ext uri="{FF2B5EF4-FFF2-40B4-BE49-F238E27FC236}">
                <a16:creationId xmlns:a16="http://schemas.microsoft.com/office/drawing/2014/main" id="{90EDAB2F-9D07-4F89-B01B-6E06B0CC2DB1}"/>
              </a:ext>
            </a:extLst>
          </p:cNvPr>
          <p:cNvSpPr/>
          <p:nvPr/>
        </p:nvSpPr>
        <p:spPr bwMode="auto">
          <a:xfrm>
            <a:off x="4389653" y="2589165"/>
            <a:ext cx="149923" cy="17939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73912DD-26FE-4B07-A81B-6131E04C1E73}"/>
              </a:ext>
            </a:extLst>
          </p:cNvPr>
          <p:cNvSpPr/>
          <p:nvPr/>
        </p:nvSpPr>
        <p:spPr bwMode="auto">
          <a:xfrm>
            <a:off x="3344738" y="2813688"/>
            <a:ext cx="819528" cy="29055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71FBA082-F213-4A2A-816F-80D0DBACD2E1}"/>
              </a:ext>
            </a:extLst>
          </p:cNvPr>
          <p:cNvSpPr/>
          <p:nvPr/>
        </p:nvSpPr>
        <p:spPr bwMode="auto">
          <a:xfrm>
            <a:off x="2723189" y="3453103"/>
            <a:ext cx="149923" cy="17939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855878D1-5F58-44D2-8546-BD172F4B98F1}"/>
              </a:ext>
            </a:extLst>
          </p:cNvPr>
          <p:cNvCxnSpPr>
            <a:cxnSpLocks/>
            <a:stCxn id="41" idx="7"/>
          </p:cNvCxnSpPr>
          <p:nvPr/>
        </p:nvCxnSpPr>
        <p:spPr bwMode="auto">
          <a:xfrm flipV="1">
            <a:off x="2851157" y="2988118"/>
            <a:ext cx="856293" cy="49125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" name="Connecteur droit avec flèche 43">
            <a:extLst>
              <a:ext uri="{FF2B5EF4-FFF2-40B4-BE49-F238E27FC236}">
                <a16:creationId xmlns:a16="http://schemas.microsoft.com/office/drawing/2014/main" id="{1C6E7B1F-E3D1-48EA-8E78-12281CB1750D}"/>
              </a:ext>
            </a:extLst>
          </p:cNvPr>
          <p:cNvCxnSpPr>
            <a:cxnSpLocks/>
            <a:stCxn id="8" idx="6"/>
          </p:cNvCxnSpPr>
          <p:nvPr/>
        </p:nvCxnSpPr>
        <p:spPr bwMode="auto">
          <a:xfrm>
            <a:off x="2873112" y="2700578"/>
            <a:ext cx="849959" cy="2248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50" name="ZoneTexte 49">
            <a:extLst>
              <a:ext uri="{FF2B5EF4-FFF2-40B4-BE49-F238E27FC236}">
                <a16:creationId xmlns:a16="http://schemas.microsoft.com/office/drawing/2014/main" id="{1146783A-44B7-4A24-A44C-989BB1A54621}"/>
              </a:ext>
            </a:extLst>
          </p:cNvPr>
          <p:cNvSpPr txBox="1"/>
          <p:nvPr/>
        </p:nvSpPr>
        <p:spPr>
          <a:xfrm>
            <a:off x="3149533" y="3233746"/>
            <a:ext cx="557857" cy="5381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$3</a:t>
            </a: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9C0B3F46-4D5E-40AE-9847-B2EF42E015DF}"/>
              </a:ext>
            </a:extLst>
          </p:cNvPr>
          <p:cNvSpPr txBox="1"/>
          <p:nvPr/>
        </p:nvSpPr>
        <p:spPr>
          <a:xfrm>
            <a:off x="4740150" y="2308396"/>
            <a:ext cx="4844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$B</a:t>
            </a:r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F4DFCEF5-8261-4F6F-9FD8-D0C39A805D11}"/>
              </a:ext>
            </a:extLst>
          </p:cNvPr>
          <p:cNvCxnSpPr>
            <a:cxnSpLocks/>
            <a:stCxn id="8" idx="7"/>
            <a:endCxn id="7" idx="2"/>
          </p:cNvCxnSpPr>
          <p:nvPr/>
        </p:nvCxnSpPr>
        <p:spPr bwMode="auto">
          <a:xfrm flipV="1">
            <a:off x="2851156" y="2296233"/>
            <a:ext cx="908849" cy="3409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4F85FD39-504B-4A1F-AE89-A519E09B828E}"/>
              </a:ext>
            </a:extLst>
          </p:cNvPr>
          <p:cNvSpPr/>
          <p:nvPr/>
        </p:nvSpPr>
        <p:spPr bwMode="auto">
          <a:xfrm>
            <a:off x="2561959" y="2019282"/>
            <a:ext cx="1630164" cy="798523"/>
          </a:xfrm>
          <a:prstGeom prst="rect">
            <a:avLst/>
          </a:prstGeom>
          <a:solidFill>
            <a:schemeClr val="accent6">
              <a:lumMod val="60000"/>
              <a:lumOff val="40000"/>
              <a:alpha val="25098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AB60708-7A6F-40B0-851E-5F75BAF8BC37}"/>
              </a:ext>
            </a:extLst>
          </p:cNvPr>
          <p:cNvSpPr/>
          <p:nvPr/>
        </p:nvSpPr>
        <p:spPr bwMode="auto">
          <a:xfrm>
            <a:off x="4958427" y="2814484"/>
            <a:ext cx="819528" cy="29055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37140A63-2AC7-4E46-9683-43AACF10227B}"/>
              </a:ext>
            </a:extLst>
          </p:cNvPr>
          <p:cNvSpPr/>
          <p:nvPr/>
        </p:nvSpPr>
        <p:spPr bwMode="auto">
          <a:xfrm>
            <a:off x="4336878" y="3453899"/>
            <a:ext cx="149923" cy="17939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5" name="Connecteur droit avec flèche 64">
            <a:extLst>
              <a:ext uri="{FF2B5EF4-FFF2-40B4-BE49-F238E27FC236}">
                <a16:creationId xmlns:a16="http://schemas.microsoft.com/office/drawing/2014/main" id="{42CED11B-E249-426D-B38E-C312EC0015AC}"/>
              </a:ext>
            </a:extLst>
          </p:cNvPr>
          <p:cNvCxnSpPr>
            <a:cxnSpLocks/>
            <a:stCxn id="64" idx="7"/>
          </p:cNvCxnSpPr>
          <p:nvPr/>
        </p:nvCxnSpPr>
        <p:spPr bwMode="auto">
          <a:xfrm flipV="1">
            <a:off x="4464846" y="2988914"/>
            <a:ext cx="856293" cy="49125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6" name="ZoneTexte 65">
            <a:extLst>
              <a:ext uri="{FF2B5EF4-FFF2-40B4-BE49-F238E27FC236}">
                <a16:creationId xmlns:a16="http://schemas.microsoft.com/office/drawing/2014/main" id="{92B72180-6BE9-41A3-9BF3-9E07F36B89F1}"/>
              </a:ext>
            </a:extLst>
          </p:cNvPr>
          <p:cNvSpPr txBox="1"/>
          <p:nvPr/>
        </p:nvSpPr>
        <p:spPr>
          <a:xfrm>
            <a:off x="4762857" y="3201588"/>
            <a:ext cx="7409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$B$3</a:t>
            </a:r>
          </a:p>
        </p:txBody>
      </p:sp>
      <p:sp>
        <p:nvSpPr>
          <p:cNvPr id="67" name="Accolade ouvrante 66">
            <a:extLst>
              <a:ext uri="{FF2B5EF4-FFF2-40B4-BE49-F238E27FC236}">
                <a16:creationId xmlns:a16="http://schemas.microsoft.com/office/drawing/2014/main" id="{D3B9BBAD-1384-4E39-8F8C-1E22E04CB06C}"/>
              </a:ext>
            </a:extLst>
          </p:cNvPr>
          <p:cNvSpPr/>
          <p:nvPr/>
        </p:nvSpPr>
        <p:spPr bwMode="auto">
          <a:xfrm>
            <a:off x="1203074" y="2019282"/>
            <a:ext cx="200573" cy="79440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ZoneTexte 67">
            <a:extLst>
              <a:ext uri="{FF2B5EF4-FFF2-40B4-BE49-F238E27FC236}">
                <a16:creationId xmlns:a16="http://schemas.microsoft.com/office/drawing/2014/main" id="{1ADA5CB7-BD13-4EB0-B2F9-60D4E3D95EDC}"/>
              </a:ext>
            </a:extLst>
          </p:cNvPr>
          <p:cNvSpPr txBox="1"/>
          <p:nvPr/>
        </p:nvSpPr>
        <p:spPr>
          <a:xfrm>
            <a:off x="104621" y="2088073"/>
            <a:ext cx="12939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Première </a:t>
            </a:r>
          </a:p>
          <a:p>
            <a:r>
              <a:rPr lang="fr-FR" sz="1600" dirty="0"/>
              <a:t>superposition</a:t>
            </a:r>
          </a:p>
        </p:txBody>
      </p:sp>
      <p:sp>
        <p:nvSpPr>
          <p:cNvPr id="69" name="Accolade ouvrante 68">
            <a:extLst>
              <a:ext uri="{FF2B5EF4-FFF2-40B4-BE49-F238E27FC236}">
                <a16:creationId xmlns:a16="http://schemas.microsoft.com/office/drawing/2014/main" id="{D3827E01-BCF1-4E3D-A6EA-E478CEB1A202}"/>
              </a:ext>
            </a:extLst>
          </p:cNvPr>
          <p:cNvSpPr/>
          <p:nvPr/>
        </p:nvSpPr>
        <p:spPr bwMode="auto">
          <a:xfrm rot="5400000">
            <a:off x="3205765" y="768968"/>
            <a:ext cx="314691" cy="1602308"/>
          </a:xfrm>
          <a:prstGeom prst="leftBrace">
            <a:avLst>
              <a:gd name="adj1" fmla="val 15578"/>
              <a:gd name="adj2" fmla="val 5145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ZoneTexte 69">
            <a:extLst>
              <a:ext uri="{FF2B5EF4-FFF2-40B4-BE49-F238E27FC236}">
                <a16:creationId xmlns:a16="http://schemas.microsoft.com/office/drawing/2014/main" id="{BE66F412-D058-4AC9-92AB-F04FB88BD3CE}"/>
              </a:ext>
            </a:extLst>
          </p:cNvPr>
          <p:cNvSpPr txBox="1"/>
          <p:nvPr/>
        </p:nvSpPr>
        <p:spPr>
          <a:xfrm>
            <a:off x="2741737" y="905227"/>
            <a:ext cx="12939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Deuxième </a:t>
            </a:r>
          </a:p>
          <a:p>
            <a:r>
              <a:rPr lang="fr-FR" sz="1600" dirty="0"/>
              <a:t>superposition</a:t>
            </a:r>
          </a:p>
        </p:txBody>
      </p:sp>
    </p:spTree>
    <p:extLst>
      <p:ext uri="{BB962C8B-B14F-4D97-AF65-F5344CB8AC3E}">
        <p14:creationId xmlns:p14="http://schemas.microsoft.com/office/powerpoint/2010/main" val="30630658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>
          <a:xfrm>
            <a:off x="-64829" y="908720"/>
            <a:ext cx="9272090" cy="1323439"/>
          </a:xfrm>
        </p:spPr>
        <p:txBody>
          <a:bodyPr/>
          <a:lstStyle/>
          <a:p>
            <a:r>
              <a:rPr lang="fr-FR" dirty="0"/>
              <a:t>Séquences composées</a:t>
            </a:r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>
          <a:xfrm>
            <a:off x="1619672" y="3841287"/>
            <a:ext cx="5181600" cy="1175706"/>
          </a:xfrm>
        </p:spPr>
        <p:txBody>
          <a:bodyPr/>
          <a:lstStyle/>
          <a:p>
            <a:pPr marL="457200" indent="-457200" algn="l">
              <a:buFontTx/>
              <a:buChar char="-"/>
            </a:pPr>
            <a:r>
              <a:rPr lang="fr-FR" dirty="0"/>
              <a:t>Tableau croisé</a:t>
            </a:r>
          </a:p>
          <a:p>
            <a:pPr marL="457200" indent="-457200" algn="l">
              <a:buFontTx/>
              <a:buChar char="-"/>
            </a:pPr>
            <a:r>
              <a:rPr lang="fr-FR" dirty="0"/>
              <a:t>Superpositions chaînées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4294967295"/>
          </p:nvPr>
        </p:nvSpPr>
        <p:spPr>
          <a:xfrm>
            <a:off x="0" y="6597650"/>
            <a:ext cx="1042988" cy="287338"/>
          </a:xfrm>
        </p:spPr>
        <p:txBody>
          <a:bodyPr/>
          <a:lstStyle/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294967295"/>
          </p:nvPr>
        </p:nvSpPr>
        <p:spPr>
          <a:xfrm>
            <a:off x="8753475" y="6597650"/>
            <a:ext cx="390525" cy="287338"/>
          </a:xfrm>
        </p:spPr>
        <p:txBody>
          <a:bodyPr/>
          <a:lstStyle/>
          <a:p>
            <a:pPr>
              <a:defRPr/>
            </a:pPr>
            <a:fld id="{10D34631-DFBE-4A08-A6F1-B36298F19DF7}" type="slidenum">
              <a:rPr lang="fr-FR" altLang="fr-FR" smtClean="0"/>
              <a:pPr>
                <a:defRPr/>
              </a:pPr>
              <a:t>23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521733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Tableau  croisé et multidimensionnel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9570" y="909083"/>
            <a:ext cx="7972869" cy="5256221"/>
          </a:xfrm>
        </p:spPr>
        <p:txBody>
          <a:bodyPr>
            <a:normAutofit/>
          </a:bodyPr>
          <a:lstStyle/>
          <a:p>
            <a:r>
              <a:rPr lang="fr-FR" dirty="0"/>
              <a:t>Tableau croisé : </a:t>
            </a:r>
            <a:r>
              <a:rPr lang="fr-FR" sz="1400" dirty="0"/>
              <a:t>exemple tri de résultats par région et produit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Tableau multidimensionnel : </a:t>
            </a:r>
            <a:r>
              <a:rPr lang="fr-FR" sz="1400" dirty="0"/>
              <a:t>exemple tri région, produit, gamme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34631-DFBE-4A08-A6F1-B36298F19DF7}" type="slidenum">
              <a:rPr lang="fr-FR" altLang="fr-FR" smtClean="0"/>
              <a:pPr>
                <a:defRPr/>
              </a:pPr>
              <a:t>24</a:t>
            </a:fld>
            <a:endParaRPr lang="fr-FR" altLang="fr-FR"/>
          </a:p>
        </p:txBody>
      </p:sp>
      <p:grpSp>
        <p:nvGrpSpPr>
          <p:cNvPr id="17" name="Groupe 16"/>
          <p:cNvGrpSpPr/>
          <p:nvPr/>
        </p:nvGrpSpPr>
        <p:grpSpPr>
          <a:xfrm>
            <a:off x="2411141" y="1479775"/>
            <a:ext cx="4321099" cy="987848"/>
            <a:chOff x="1042988" y="1479775"/>
            <a:chExt cx="4601491" cy="1097853"/>
          </a:xfrm>
        </p:grpSpPr>
        <p:sp>
          <p:nvSpPr>
            <p:cNvPr id="7" name="Rectangle 6"/>
            <p:cNvSpPr/>
            <p:nvPr/>
          </p:nvSpPr>
          <p:spPr bwMode="auto">
            <a:xfrm>
              <a:off x="1115616" y="1484784"/>
              <a:ext cx="432048" cy="36004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403648" y="1688084"/>
              <a:ext cx="144016" cy="151731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Ellipse 8"/>
            <p:cNvSpPr/>
            <p:nvPr/>
          </p:nvSpPr>
          <p:spPr bwMode="auto">
            <a:xfrm>
              <a:off x="1115616" y="1484784"/>
              <a:ext cx="45719" cy="45719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Ellipse 9"/>
            <p:cNvSpPr/>
            <p:nvPr/>
          </p:nvSpPr>
          <p:spPr bwMode="auto">
            <a:xfrm>
              <a:off x="1403648" y="1700808"/>
              <a:ext cx="45719" cy="45719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051720" y="1484784"/>
              <a:ext cx="432048" cy="36004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339752" y="1688084"/>
              <a:ext cx="144016" cy="151731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Ellipse 12"/>
            <p:cNvSpPr/>
            <p:nvPr/>
          </p:nvSpPr>
          <p:spPr bwMode="auto">
            <a:xfrm>
              <a:off x="2051720" y="1484784"/>
              <a:ext cx="45719" cy="45719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Ellipse 13"/>
            <p:cNvSpPr/>
            <p:nvPr/>
          </p:nvSpPr>
          <p:spPr bwMode="auto">
            <a:xfrm>
              <a:off x="2339752" y="1700808"/>
              <a:ext cx="45719" cy="45719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1100728" y="2041928"/>
              <a:ext cx="432048" cy="36004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1386680" y="2401968"/>
              <a:ext cx="144016" cy="151731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627784" y="1479775"/>
              <a:ext cx="432048" cy="360040"/>
            </a:xfrm>
            <a:prstGeom prst="rect">
              <a:avLst/>
            </a:prstGeom>
            <a:pattFill prst="wdDnDiag">
              <a:fgClr>
                <a:schemeClr val="accent2">
                  <a:lumMod val="40000"/>
                  <a:lumOff val="6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2915816" y="1683075"/>
              <a:ext cx="144016" cy="151731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Ellipse 21"/>
            <p:cNvSpPr/>
            <p:nvPr/>
          </p:nvSpPr>
          <p:spPr bwMode="auto">
            <a:xfrm>
              <a:off x="1127017" y="2041928"/>
              <a:ext cx="45719" cy="45719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1389306" y="2252681"/>
              <a:ext cx="144016" cy="151731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Ellipse 23"/>
            <p:cNvSpPr/>
            <p:nvPr/>
          </p:nvSpPr>
          <p:spPr bwMode="auto">
            <a:xfrm>
              <a:off x="1397544" y="2265405"/>
              <a:ext cx="45719" cy="45719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051720" y="2041928"/>
              <a:ext cx="432048" cy="36004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2337672" y="2401968"/>
              <a:ext cx="144016" cy="151731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Ellipse 26"/>
            <p:cNvSpPr/>
            <p:nvPr/>
          </p:nvSpPr>
          <p:spPr bwMode="auto">
            <a:xfrm>
              <a:off x="2078009" y="2041928"/>
              <a:ext cx="45719" cy="45719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340298" y="2252681"/>
              <a:ext cx="144016" cy="151731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Ellipse 28"/>
            <p:cNvSpPr/>
            <p:nvPr/>
          </p:nvSpPr>
          <p:spPr bwMode="auto">
            <a:xfrm>
              <a:off x="2348536" y="2265405"/>
              <a:ext cx="45719" cy="45719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627784" y="2060848"/>
              <a:ext cx="432048" cy="360040"/>
            </a:xfrm>
            <a:prstGeom prst="rect">
              <a:avLst/>
            </a:prstGeom>
            <a:pattFill prst="wdDnDiag">
              <a:fgClr>
                <a:schemeClr val="accent2">
                  <a:lumMod val="40000"/>
                  <a:lumOff val="6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2915816" y="2264148"/>
              <a:ext cx="144016" cy="151731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2915816" y="2420888"/>
              <a:ext cx="144016" cy="151731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4" name="Connecteur droit 33"/>
            <p:cNvCxnSpPr/>
            <p:nvPr/>
          </p:nvCxnSpPr>
          <p:spPr bwMode="auto">
            <a:xfrm>
              <a:off x="1042988" y="1916832"/>
              <a:ext cx="4601491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Connecteur droit 35"/>
            <p:cNvCxnSpPr/>
            <p:nvPr/>
          </p:nvCxnSpPr>
          <p:spPr bwMode="auto">
            <a:xfrm>
              <a:off x="1835696" y="1479775"/>
              <a:ext cx="0" cy="10739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4" name="Connecteur droit avec flèche 173"/>
            <p:cNvCxnSpPr>
              <a:stCxn id="12" idx="3"/>
              <a:endCxn id="20" idx="1"/>
            </p:cNvCxnSpPr>
            <p:nvPr/>
          </p:nvCxnSpPr>
          <p:spPr bwMode="auto">
            <a:xfrm flipV="1">
              <a:off x="2483768" y="1758941"/>
              <a:ext cx="432048" cy="500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75" name="Connecteur droit avec flèche 174"/>
            <p:cNvCxnSpPr>
              <a:stCxn id="28" idx="3"/>
              <a:endCxn id="31" idx="1"/>
            </p:cNvCxnSpPr>
            <p:nvPr/>
          </p:nvCxnSpPr>
          <p:spPr bwMode="auto">
            <a:xfrm>
              <a:off x="2484314" y="2328547"/>
              <a:ext cx="431502" cy="1146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468" name="Rectangle 467"/>
            <p:cNvSpPr/>
            <p:nvPr/>
          </p:nvSpPr>
          <p:spPr bwMode="auto">
            <a:xfrm>
              <a:off x="3779912" y="1489793"/>
              <a:ext cx="432048" cy="36004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9" name="Rectangle 468"/>
            <p:cNvSpPr/>
            <p:nvPr/>
          </p:nvSpPr>
          <p:spPr bwMode="auto">
            <a:xfrm>
              <a:off x="4067944" y="1693093"/>
              <a:ext cx="144016" cy="151731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0" name="Ellipse 469"/>
            <p:cNvSpPr/>
            <p:nvPr/>
          </p:nvSpPr>
          <p:spPr bwMode="auto">
            <a:xfrm>
              <a:off x="3779912" y="1489793"/>
              <a:ext cx="45719" cy="45719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1" name="Ellipse 470"/>
            <p:cNvSpPr/>
            <p:nvPr/>
          </p:nvSpPr>
          <p:spPr bwMode="auto">
            <a:xfrm>
              <a:off x="4067944" y="1705817"/>
              <a:ext cx="45719" cy="45719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2" name="Rectangle 471"/>
            <p:cNvSpPr/>
            <p:nvPr/>
          </p:nvSpPr>
          <p:spPr bwMode="auto">
            <a:xfrm>
              <a:off x="4355976" y="1484784"/>
              <a:ext cx="432048" cy="360040"/>
            </a:xfrm>
            <a:prstGeom prst="rect">
              <a:avLst/>
            </a:prstGeom>
            <a:pattFill prst="wdDnDiag">
              <a:fgClr>
                <a:schemeClr val="accent2">
                  <a:lumMod val="40000"/>
                  <a:lumOff val="6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3" name="Rectangle 472"/>
            <p:cNvSpPr/>
            <p:nvPr/>
          </p:nvSpPr>
          <p:spPr bwMode="auto">
            <a:xfrm>
              <a:off x="4644008" y="1688084"/>
              <a:ext cx="144016" cy="151731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4" name="Rectangle 473"/>
            <p:cNvSpPr/>
            <p:nvPr/>
          </p:nvSpPr>
          <p:spPr bwMode="auto">
            <a:xfrm>
              <a:off x="3779912" y="2046937"/>
              <a:ext cx="432048" cy="36004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5" name="Rectangle 474"/>
            <p:cNvSpPr/>
            <p:nvPr/>
          </p:nvSpPr>
          <p:spPr bwMode="auto">
            <a:xfrm>
              <a:off x="4065864" y="2406977"/>
              <a:ext cx="144016" cy="151731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6" name="Ellipse 475"/>
            <p:cNvSpPr/>
            <p:nvPr/>
          </p:nvSpPr>
          <p:spPr bwMode="auto">
            <a:xfrm>
              <a:off x="3806201" y="2046937"/>
              <a:ext cx="45719" cy="45719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7" name="Rectangle 476"/>
            <p:cNvSpPr/>
            <p:nvPr/>
          </p:nvSpPr>
          <p:spPr bwMode="auto">
            <a:xfrm>
              <a:off x="4071914" y="2257690"/>
              <a:ext cx="144016" cy="151731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8" name="Ellipse 477"/>
            <p:cNvSpPr/>
            <p:nvPr/>
          </p:nvSpPr>
          <p:spPr bwMode="auto">
            <a:xfrm>
              <a:off x="4076728" y="2270414"/>
              <a:ext cx="45719" cy="45719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9" name="Rectangle 478"/>
            <p:cNvSpPr/>
            <p:nvPr/>
          </p:nvSpPr>
          <p:spPr bwMode="auto">
            <a:xfrm>
              <a:off x="4355976" y="2065857"/>
              <a:ext cx="432048" cy="360040"/>
            </a:xfrm>
            <a:prstGeom prst="rect">
              <a:avLst/>
            </a:prstGeom>
            <a:pattFill prst="wdDnDiag">
              <a:fgClr>
                <a:schemeClr val="accent2">
                  <a:lumMod val="40000"/>
                  <a:lumOff val="6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80" name="Rectangle 479"/>
            <p:cNvSpPr/>
            <p:nvPr/>
          </p:nvSpPr>
          <p:spPr bwMode="auto">
            <a:xfrm>
              <a:off x="4644008" y="2269157"/>
              <a:ext cx="144016" cy="151731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81" name="Rectangle 480"/>
            <p:cNvSpPr/>
            <p:nvPr/>
          </p:nvSpPr>
          <p:spPr bwMode="auto">
            <a:xfrm>
              <a:off x="4644008" y="2425897"/>
              <a:ext cx="144016" cy="151731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82" name="Connecteur droit 481"/>
            <p:cNvCxnSpPr/>
            <p:nvPr/>
          </p:nvCxnSpPr>
          <p:spPr bwMode="auto">
            <a:xfrm>
              <a:off x="3563888" y="1484784"/>
              <a:ext cx="0" cy="10739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3" name="Connecteur droit avec flèche 482"/>
            <p:cNvCxnSpPr>
              <a:stCxn id="469" idx="3"/>
              <a:endCxn id="473" idx="1"/>
            </p:cNvCxnSpPr>
            <p:nvPr/>
          </p:nvCxnSpPr>
          <p:spPr bwMode="auto">
            <a:xfrm flipV="1">
              <a:off x="4211960" y="1763950"/>
              <a:ext cx="432048" cy="500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84" name="Connecteur droit avec flèche 483"/>
            <p:cNvCxnSpPr>
              <a:stCxn id="477" idx="3"/>
              <a:endCxn id="480" idx="1"/>
            </p:cNvCxnSpPr>
            <p:nvPr/>
          </p:nvCxnSpPr>
          <p:spPr bwMode="auto">
            <a:xfrm>
              <a:off x="4215930" y="2333556"/>
              <a:ext cx="428078" cy="1146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486" name="Rectangle 485"/>
            <p:cNvSpPr/>
            <p:nvPr/>
          </p:nvSpPr>
          <p:spPr bwMode="auto">
            <a:xfrm>
              <a:off x="5002650" y="1484784"/>
              <a:ext cx="432048" cy="360040"/>
            </a:xfrm>
            <a:prstGeom prst="rect">
              <a:avLst/>
            </a:prstGeom>
            <a:pattFill prst="wdDnDiag">
              <a:fgClr>
                <a:schemeClr val="accent2">
                  <a:lumMod val="40000"/>
                  <a:lumOff val="6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87" name="Rectangle 486"/>
            <p:cNvSpPr/>
            <p:nvPr/>
          </p:nvSpPr>
          <p:spPr bwMode="auto">
            <a:xfrm>
              <a:off x="5290682" y="1688084"/>
              <a:ext cx="144016" cy="151731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88" name="Rectangle 487"/>
            <p:cNvSpPr/>
            <p:nvPr/>
          </p:nvSpPr>
          <p:spPr bwMode="auto">
            <a:xfrm>
              <a:off x="5002650" y="2065857"/>
              <a:ext cx="432048" cy="360040"/>
            </a:xfrm>
            <a:prstGeom prst="rect">
              <a:avLst/>
            </a:prstGeom>
            <a:pattFill prst="wdDnDiag">
              <a:fgClr>
                <a:schemeClr val="accent2">
                  <a:lumMod val="40000"/>
                  <a:lumOff val="6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89" name="Rectangle 488"/>
            <p:cNvSpPr/>
            <p:nvPr/>
          </p:nvSpPr>
          <p:spPr bwMode="auto">
            <a:xfrm>
              <a:off x="5290682" y="2269157"/>
              <a:ext cx="144016" cy="151731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0" name="Rectangle 489"/>
            <p:cNvSpPr/>
            <p:nvPr/>
          </p:nvSpPr>
          <p:spPr bwMode="auto">
            <a:xfrm>
              <a:off x="5290682" y="2425897"/>
              <a:ext cx="144016" cy="151731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91" name="Connecteur droit avec flèche 490"/>
            <p:cNvCxnSpPr>
              <a:stCxn id="469" idx="3"/>
              <a:endCxn id="487" idx="1"/>
            </p:cNvCxnSpPr>
            <p:nvPr/>
          </p:nvCxnSpPr>
          <p:spPr bwMode="auto">
            <a:xfrm flipV="1">
              <a:off x="4211960" y="1763950"/>
              <a:ext cx="1078722" cy="500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97" name="Connecteur droit avec flèche 496"/>
            <p:cNvCxnSpPr>
              <a:stCxn id="477" idx="3"/>
            </p:cNvCxnSpPr>
            <p:nvPr/>
          </p:nvCxnSpPr>
          <p:spPr bwMode="auto">
            <a:xfrm>
              <a:off x="4215930" y="2333556"/>
              <a:ext cx="1000610" cy="1146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524" name="Groupe 523"/>
          <p:cNvGrpSpPr/>
          <p:nvPr/>
        </p:nvGrpSpPr>
        <p:grpSpPr>
          <a:xfrm>
            <a:off x="78704" y="4520571"/>
            <a:ext cx="1518662" cy="1968801"/>
            <a:chOff x="7236296" y="2467623"/>
            <a:chExt cx="1518662" cy="1968801"/>
          </a:xfrm>
        </p:grpSpPr>
        <p:sp>
          <p:nvSpPr>
            <p:cNvPr id="508" name="Rectangle 507"/>
            <p:cNvSpPr/>
            <p:nvPr/>
          </p:nvSpPr>
          <p:spPr bwMode="auto">
            <a:xfrm>
              <a:off x="7236296" y="2467623"/>
              <a:ext cx="1518662" cy="196880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0" i="0" u="none" strike="noStrike" cap="none" normalizeH="0" baseline="0" dirty="0">
                  <a:ln>
                    <a:noFill/>
                  </a:ln>
                  <a:solidFill>
                    <a:schemeClr val="accent2"/>
                  </a:solidFill>
                  <a:effectLst/>
                  <a:latin typeface="Times New Roman" pitchFamily="18" charset="0"/>
                </a:rPr>
                <a:t>Légende</a:t>
              </a: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10" name="Connecteur droit avec flèche 509"/>
            <p:cNvCxnSpPr/>
            <p:nvPr/>
          </p:nvCxnSpPr>
          <p:spPr bwMode="auto">
            <a:xfrm>
              <a:off x="7309484" y="3216189"/>
              <a:ext cx="303429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13" name="ZoneTexte 512"/>
            <p:cNvSpPr txBox="1"/>
            <p:nvPr/>
          </p:nvSpPr>
          <p:spPr>
            <a:xfrm>
              <a:off x="7436965" y="2852936"/>
              <a:ext cx="95891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Chaînage :</a:t>
              </a:r>
            </a:p>
          </p:txBody>
        </p:sp>
        <p:sp>
          <p:nvSpPr>
            <p:cNvPr id="514" name="ZoneTexte 513"/>
            <p:cNvSpPr txBox="1"/>
            <p:nvPr/>
          </p:nvSpPr>
          <p:spPr>
            <a:xfrm>
              <a:off x="7650749" y="3058769"/>
              <a:ext cx="89639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/>
                <a:t>programmé</a:t>
              </a:r>
            </a:p>
          </p:txBody>
        </p:sp>
        <p:cxnSp>
          <p:nvCxnSpPr>
            <p:cNvPr id="515" name="Connecteur droit avec flèche 514"/>
            <p:cNvCxnSpPr/>
            <p:nvPr/>
          </p:nvCxnSpPr>
          <p:spPr bwMode="auto">
            <a:xfrm>
              <a:off x="7299802" y="3368589"/>
              <a:ext cx="303429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516" name="ZoneTexte 515"/>
            <p:cNvSpPr txBox="1"/>
            <p:nvPr/>
          </p:nvSpPr>
          <p:spPr>
            <a:xfrm>
              <a:off x="7660732" y="3223365"/>
              <a:ext cx="73609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/>
                <a:t>implicite</a:t>
              </a:r>
            </a:p>
          </p:txBody>
        </p:sp>
        <p:sp>
          <p:nvSpPr>
            <p:cNvPr id="517" name="Rectangle 516"/>
            <p:cNvSpPr/>
            <p:nvPr/>
          </p:nvSpPr>
          <p:spPr bwMode="auto">
            <a:xfrm>
              <a:off x="7309484" y="3830230"/>
              <a:ext cx="127481" cy="119046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8" name="Rectangle 517"/>
            <p:cNvSpPr/>
            <p:nvPr/>
          </p:nvSpPr>
          <p:spPr bwMode="auto">
            <a:xfrm>
              <a:off x="7305906" y="4102042"/>
              <a:ext cx="127481" cy="119046"/>
            </a:xfrm>
            <a:prstGeom prst="rect">
              <a:avLst/>
            </a:prstGeom>
            <a:pattFill prst="wdDnDiag">
              <a:fgClr>
                <a:schemeClr val="accent2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9" name="ZoneTexte 518"/>
            <p:cNvSpPr txBox="1"/>
            <p:nvPr/>
          </p:nvSpPr>
          <p:spPr>
            <a:xfrm>
              <a:off x="7488978" y="3528557"/>
              <a:ext cx="70724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Entité :</a:t>
              </a:r>
            </a:p>
          </p:txBody>
        </p:sp>
        <p:sp>
          <p:nvSpPr>
            <p:cNvPr id="520" name="ZoneTexte 519"/>
            <p:cNvSpPr txBox="1"/>
            <p:nvPr/>
          </p:nvSpPr>
          <p:spPr>
            <a:xfrm>
              <a:off x="7547291" y="3758222"/>
              <a:ext cx="8290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err="1"/>
                <a:t>duplicable</a:t>
              </a:r>
              <a:endParaRPr lang="fr-FR" sz="1200" dirty="0"/>
            </a:p>
          </p:txBody>
        </p:sp>
        <p:sp>
          <p:nvSpPr>
            <p:cNvPr id="521" name="ZoneTexte 520"/>
            <p:cNvSpPr txBox="1"/>
            <p:nvPr/>
          </p:nvSpPr>
          <p:spPr>
            <a:xfrm>
              <a:off x="7560986" y="4016097"/>
              <a:ext cx="11871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duplicatas</a:t>
              </a:r>
            </a:p>
          </p:txBody>
        </p:sp>
      </p:grpSp>
      <p:grpSp>
        <p:nvGrpSpPr>
          <p:cNvPr id="37" name="Groupe 36"/>
          <p:cNvGrpSpPr/>
          <p:nvPr/>
        </p:nvGrpSpPr>
        <p:grpSpPr>
          <a:xfrm>
            <a:off x="1705608" y="3336079"/>
            <a:ext cx="6602570" cy="3261273"/>
            <a:chOff x="1136681" y="3336079"/>
            <a:chExt cx="6602570" cy="3261273"/>
          </a:xfrm>
        </p:grpSpPr>
        <p:sp>
          <p:nvSpPr>
            <p:cNvPr id="213" name="Rectangle 212"/>
            <p:cNvSpPr/>
            <p:nvPr/>
          </p:nvSpPr>
          <p:spPr bwMode="auto">
            <a:xfrm>
              <a:off x="1173079" y="3336079"/>
              <a:ext cx="405721" cy="323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5" name="Ellipse 214"/>
            <p:cNvSpPr/>
            <p:nvPr/>
          </p:nvSpPr>
          <p:spPr bwMode="auto">
            <a:xfrm>
              <a:off x="1173079" y="3336079"/>
              <a:ext cx="42933" cy="41138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7" name="Rectangle 216"/>
            <p:cNvSpPr/>
            <p:nvPr/>
          </p:nvSpPr>
          <p:spPr bwMode="auto">
            <a:xfrm>
              <a:off x="1945106" y="3792475"/>
              <a:ext cx="405721" cy="323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9" name="Ellipse 218"/>
            <p:cNvSpPr/>
            <p:nvPr/>
          </p:nvSpPr>
          <p:spPr bwMode="auto">
            <a:xfrm>
              <a:off x="1945106" y="3792475"/>
              <a:ext cx="42933" cy="41138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3" name="Rectangle 222"/>
            <p:cNvSpPr/>
            <p:nvPr/>
          </p:nvSpPr>
          <p:spPr bwMode="auto">
            <a:xfrm>
              <a:off x="2486068" y="3787968"/>
              <a:ext cx="405721" cy="323964"/>
            </a:xfrm>
            <a:prstGeom prst="rect">
              <a:avLst/>
            </a:prstGeom>
            <a:pattFill prst="wdDnDiag">
              <a:fgClr>
                <a:schemeClr val="accent2">
                  <a:lumMod val="40000"/>
                  <a:lumOff val="6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8" name="Rectangle 227"/>
            <p:cNvSpPr/>
            <p:nvPr/>
          </p:nvSpPr>
          <p:spPr bwMode="auto">
            <a:xfrm>
              <a:off x="3435358" y="4520571"/>
              <a:ext cx="405721" cy="323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0" name="Ellipse 229"/>
            <p:cNvSpPr/>
            <p:nvPr/>
          </p:nvSpPr>
          <p:spPr bwMode="auto">
            <a:xfrm>
              <a:off x="3460045" y="4520571"/>
              <a:ext cx="42933" cy="41138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3" name="Rectangle 232"/>
            <p:cNvSpPr/>
            <p:nvPr/>
          </p:nvSpPr>
          <p:spPr bwMode="auto">
            <a:xfrm>
              <a:off x="3976320" y="4537595"/>
              <a:ext cx="405721" cy="323964"/>
            </a:xfrm>
            <a:prstGeom prst="rect">
              <a:avLst/>
            </a:prstGeom>
            <a:pattFill prst="wdDnDiag">
              <a:fgClr>
                <a:schemeClr val="accent2">
                  <a:lumMod val="40000"/>
                  <a:lumOff val="6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36" name="Connecteur droit 235"/>
            <p:cNvCxnSpPr/>
            <p:nvPr/>
          </p:nvCxnSpPr>
          <p:spPr bwMode="auto">
            <a:xfrm flipV="1">
              <a:off x="1733916" y="4415837"/>
              <a:ext cx="4382196" cy="1802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8" name="Rectangle 247"/>
            <p:cNvSpPr/>
            <p:nvPr/>
          </p:nvSpPr>
          <p:spPr bwMode="auto">
            <a:xfrm>
              <a:off x="1315194" y="3443644"/>
              <a:ext cx="266598" cy="21592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9" name="Ellipse 248"/>
            <p:cNvSpPr/>
            <p:nvPr/>
          </p:nvSpPr>
          <p:spPr bwMode="auto">
            <a:xfrm>
              <a:off x="1327969" y="3463977"/>
              <a:ext cx="42933" cy="41138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0" name="Rectangle 249"/>
            <p:cNvSpPr/>
            <p:nvPr/>
          </p:nvSpPr>
          <p:spPr bwMode="auto">
            <a:xfrm>
              <a:off x="1445734" y="3520410"/>
              <a:ext cx="135240" cy="1365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1" name="Ellipse 250"/>
            <p:cNvSpPr/>
            <p:nvPr/>
          </p:nvSpPr>
          <p:spPr bwMode="auto">
            <a:xfrm>
              <a:off x="1453470" y="3546684"/>
              <a:ext cx="42933" cy="41138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6" name="Rectangle 255"/>
            <p:cNvSpPr/>
            <p:nvPr/>
          </p:nvSpPr>
          <p:spPr bwMode="auto">
            <a:xfrm>
              <a:off x="3581635" y="4629648"/>
              <a:ext cx="266598" cy="21592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7" name="Ellipse 256"/>
            <p:cNvSpPr/>
            <p:nvPr/>
          </p:nvSpPr>
          <p:spPr bwMode="auto">
            <a:xfrm>
              <a:off x="3594410" y="4649980"/>
              <a:ext cx="42933" cy="41138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8" name="Rectangle 257"/>
            <p:cNvSpPr/>
            <p:nvPr/>
          </p:nvSpPr>
          <p:spPr bwMode="auto">
            <a:xfrm>
              <a:off x="3720566" y="4731231"/>
              <a:ext cx="135240" cy="1365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9" name="Ellipse 258"/>
            <p:cNvSpPr/>
            <p:nvPr/>
          </p:nvSpPr>
          <p:spPr bwMode="auto">
            <a:xfrm>
              <a:off x="3727647" y="4742952"/>
              <a:ext cx="42933" cy="41138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0" name="Rectangle 259"/>
            <p:cNvSpPr/>
            <p:nvPr/>
          </p:nvSpPr>
          <p:spPr bwMode="auto">
            <a:xfrm>
              <a:off x="2083647" y="3898120"/>
              <a:ext cx="266598" cy="21592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1" name="Ellipse 260"/>
            <p:cNvSpPr/>
            <p:nvPr/>
          </p:nvSpPr>
          <p:spPr bwMode="auto">
            <a:xfrm>
              <a:off x="2096422" y="3903496"/>
              <a:ext cx="42933" cy="41138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2" name="Rectangle 261"/>
            <p:cNvSpPr/>
            <p:nvPr/>
          </p:nvSpPr>
          <p:spPr bwMode="auto">
            <a:xfrm>
              <a:off x="2214187" y="3974886"/>
              <a:ext cx="135240" cy="1365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3" name="Ellipse 262"/>
            <p:cNvSpPr/>
            <p:nvPr/>
          </p:nvSpPr>
          <p:spPr bwMode="auto">
            <a:xfrm>
              <a:off x="2221923" y="4001160"/>
              <a:ext cx="42933" cy="41138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4" name="Rectangle 263"/>
            <p:cNvSpPr/>
            <p:nvPr/>
          </p:nvSpPr>
          <p:spPr bwMode="auto">
            <a:xfrm>
              <a:off x="2637384" y="3890891"/>
              <a:ext cx="266598" cy="21592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6" name="Rectangle 265"/>
            <p:cNvSpPr/>
            <p:nvPr/>
          </p:nvSpPr>
          <p:spPr bwMode="auto">
            <a:xfrm>
              <a:off x="2767923" y="3967658"/>
              <a:ext cx="135240" cy="1365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8" name="Rectangle 267"/>
            <p:cNvSpPr/>
            <p:nvPr/>
          </p:nvSpPr>
          <p:spPr bwMode="auto">
            <a:xfrm>
              <a:off x="4112919" y="4640977"/>
              <a:ext cx="266598" cy="215929"/>
            </a:xfrm>
            <a:prstGeom prst="rect">
              <a:avLst/>
            </a:prstGeom>
            <a:pattFill prst="dkHorz">
              <a:fgClr>
                <a:schemeClr val="accent2">
                  <a:lumMod val="60000"/>
                  <a:lumOff val="4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9" name="Rectangle 268"/>
            <p:cNvSpPr/>
            <p:nvPr/>
          </p:nvSpPr>
          <p:spPr bwMode="auto">
            <a:xfrm>
              <a:off x="4243458" y="4717743"/>
              <a:ext cx="135240" cy="1365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38" name="Connecteur droit avec flèche 237"/>
            <p:cNvCxnSpPr/>
            <p:nvPr/>
          </p:nvCxnSpPr>
          <p:spPr bwMode="auto">
            <a:xfrm flipV="1">
              <a:off x="2350827" y="4039161"/>
              <a:ext cx="405721" cy="45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39" name="Connecteur droit avec flèche 238"/>
            <p:cNvCxnSpPr>
              <a:stCxn id="258" idx="3"/>
              <a:endCxn id="269" idx="1"/>
            </p:cNvCxnSpPr>
            <p:nvPr/>
          </p:nvCxnSpPr>
          <p:spPr bwMode="auto">
            <a:xfrm flipV="1">
              <a:off x="3855806" y="4786008"/>
              <a:ext cx="387652" cy="134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0" name="Connecteur droit avec flèche 269"/>
            <p:cNvCxnSpPr>
              <a:stCxn id="260" idx="3"/>
              <a:endCxn id="264" idx="1"/>
            </p:cNvCxnSpPr>
            <p:nvPr/>
          </p:nvCxnSpPr>
          <p:spPr bwMode="auto">
            <a:xfrm flipV="1">
              <a:off x="2350245" y="3998856"/>
              <a:ext cx="287139" cy="722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1" name="Connecteur droit avec flèche 270"/>
            <p:cNvCxnSpPr>
              <a:stCxn id="256" idx="3"/>
              <a:endCxn id="268" idx="1"/>
            </p:cNvCxnSpPr>
            <p:nvPr/>
          </p:nvCxnSpPr>
          <p:spPr bwMode="auto">
            <a:xfrm>
              <a:off x="3848233" y="4737612"/>
              <a:ext cx="264686" cy="1132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290" name="Rectangle 289"/>
            <p:cNvSpPr/>
            <p:nvPr/>
          </p:nvSpPr>
          <p:spPr bwMode="auto">
            <a:xfrm>
              <a:off x="3585500" y="4855939"/>
              <a:ext cx="266598" cy="215929"/>
            </a:xfrm>
            <a:prstGeom prst="rect">
              <a:avLst/>
            </a:prstGeom>
            <a:pattFill prst="dkHorz">
              <a:fgClr>
                <a:schemeClr val="accent2">
                  <a:lumMod val="60000"/>
                  <a:lumOff val="4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1" name="Rectangle 290"/>
            <p:cNvSpPr/>
            <p:nvPr/>
          </p:nvSpPr>
          <p:spPr bwMode="auto">
            <a:xfrm>
              <a:off x="4116784" y="4867269"/>
              <a:ext cx="266598" cy="215929"/>
            </a:xfrm>
            <a:prstGeom prst="rect">
              <a:avLst/>
            </a:prstGeom>
            <a:pattFill prst="dkHorz">
              <a:fgClr>
                <a:schemeClr val="accent2">
                  <a:lumMod val="60000"/>
                  <a:lumOff val="4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9" name="Rectangle 228"/>
            <p:cNvSpPr/>
            <p:nvPr/>
          </p:nvSpPr>
          <p:spPr bwMode="auto">
            <a:xfrm>
              <a:off x="3726370" y="4933294"/>
              <a:ext cx="135240" cy="1365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>
              <a:off x="4246076" y="4940054"/>
              <a:ext cx="135240" cy="1365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92" name="Connecteur droit avec flèche 291"/>
            <p:cNvCxnSpPr>
              <a:stCxn id="229" idx="3"/>
              <a:endCxn id="235" idx="1"/>
            </p:cNvCxnSpPr>
            <p:nvPr/>
          </p:nvCxnSpPr>
          <p:spPr bwMode="auto">
            <a:xfrm>
              <a:off x="3861610" y="5001558"/>
              <a:ext cx="384466" cy="676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296" name="Rectangle 295"/>
            <p:cNvSpPr/>
            <p:nvPr/>
          </p:nvSpPr>
          <p:spPr bwMode="auto">
            <a:xfrm>
              <a:off x="6288029" y="6034726"/>
              <a:ext cx="405721" cy="323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7" name="Ellipse 296"/>
            <p:cNvSpPr/>
            <p:nvPr/>
          </p:nvSpPr>
          <p:spPr bwMode="auto">
            <a:xfrm>
              <a:off x="6312716" y="6034726"/>
              <a:ext cx="42933" cy="41138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8" name="Rectangle 297"/>
            <p:cNvSpPr/>
            <p:nvPr/>
          </p:nvSpPr>
          <p:spPr bwMode="auto">
            <a:xfrm>
              <a:off x="7092014" y="6051750"/>
              <a:ext cx="405721" cy="323964"/>
            </a:xfrm>
            <a:prstGeom prst="rect">
              <a:avLst/>
            </a:prstGeom>
            <a:pattFill prst="wdDnDiag">
              <a:fgClr>
                <a:schemeClr val="accent2">
                  <a:lumMod val="40000"/>
                  <a:lumOff val="6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9" name="Rectangle 298"/>
            <p:cNvSpPr/>
            <p:nvPr/>
          </p:nvSpPr>
          <p:spPr bwMode="auto">
            <a:xfrm>
              <a:off x="6434306" y="6143803"/>
              <a:ext cx="266598" cy="21592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0" name="Ellipse 299"/>
            <p:cNvSpPr/>
            <p:nvPr/>
          </p:nvSpPr>
          <p:spPr bwMode="auto">
            <a:xfrm>
              <a:off x="6447081" y="6164135"/>
              <a:ext cx="42933" cy="41138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1" name="Rectangle 300"/>
            <p:cNvSpPr/>
            <p:nvPr/>
          </p:nvSpPr>
          <p:spPr bwMode="auto">
            <a:xfrm>
              <a:off x="6572581" y="6230833"/>
              <a:ext cx="135240" cy="1365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2" name="Ellipse 301"/>
            <p:cNvSpPr/>
            <p:nvPr/>
          </p:nvSpPr>
          <p:spPr bwMode="auto">
            <a:xfrm>
              <a:off x="6580317" y="6257107"/>
              <a:ext cx="42933" cy="41138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3" name="Rectangle 302"/>
            <p:cNvSpPr/>
            <p:nvPr/>
          </p:nvSpPr>
          <p:spPr bwMode="auto">
            <a:xfrm>
              <a:off x="7228613" y="6155132"/>
              <a:ext cx="266598" cy="215929"/>
            </a:xfrm>
            <a:prstGeom prst="rect">
              <a:avLst/>
            </a:prstGeom>
            <a:pattFill prst="dkHorz">
              <a:fgClr>
                <a:schemeClr val="accent2">
                  <a:lumMod val="60000"/>
                  <a:lumOff val="4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4" name="Rectangle 303"/>
            <p:cNvSpPr/>
            <p:nvPr/>
          </p:nvSpPr>
          <p:spPr bwMode="auto">
            <a:xfrm>
              <a:off x="7359152" y="6231898"/>
              <a:ext cx="135240" cy="1365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05" name="Connecteur droit avec flèche 304"/>
            <p:cNvCxnSpPr>
              <a:stCxn id="301" idx="3"/>
              <a:endCxn id="304" idx="1"/>
            </p:cNvCxnSpPr>
            <p:nvPr/>
          </p:nvCxnSpPr>
          <p:spPr bwMode="auto">
            <a:xfrm>
              <a:off x="6707822" y="6299097"/>
              <a:ext cx="651331" cy="106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06" name="Connecteur droit avec flèche 305"/>
            <p:cNvCxnSpPr>
              <a:stCxn id="299" idx="3"/>
              <a:endCxn id="303" idx="1"/>
            </p:cNvCxnSpPr>
            <p:nvPr/>
          </p:nvCxnSpPr>
          <p:spPr bwMode="auto">
            <a:xfrm>
              <a:off x="6700904" y="6251767"/>
              <a:ext cx="527709" cy="1132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307" name="Rectangle 306"/>
            <p:cNvSpPr/>
            <p:nvPr/>
          </p:nvSpPr>
          <p:spPr bwMode="auto">
            <a:xfrm>
              <a:off x="2872720" y="5382636"/>
              <a:ext cx="242438" cy="215929"/>
            </a:xfrm>
            <a:prstGeom prst="rect">
              <a:avLst/>
            </a:prstGeom>
            <a:pattFill prst="dkHorz">
              <a:fgClr>
                <a:schemeClr val="accent2">
                  <a:lumMod val="60000"/>
                  <a:lumOff val="4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8" name="Rectangle 307"/>
            <p:cNvSpPr/>
            <p:nvPr/>
          </p:nvSpPr>
          <p:spPr bwMode="auto">
            <a:xfrm>
              <a:off x="7232478" y="6381423"/>
              <a:ext cx="266598" cy="215929"/>
            </a:xfrm>
            <a:prstGeom prst="rect">
              <a:avLst/>
            </a:prstGeom>
            <a:pattFill prst="dkHorz">
              <a:fgClr>
                <a:schemeClr val="accent2">
                  <a:lumMod val="60000"/>
                  <a:lumOff val="4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9" name="Rectangle 308"/>
            <p:cNvSpPr/>
            <p:nvPr/>
          </p:nvSpPr>
          <p:spPr bwMode="auto">
            <a:xfrm>
              <a:off x="6579040" y="6447449"/>
              <a:ext cx="135240" cy="1365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0" name="Rectangle 309"/>
            <p:cNvSpPr/>
            <p:nvPr/>
          </p:nvSpPr>
          <p:spPr bwMode="auto">
            <a:xfrm>
              <a:off x="7361770" y="6454209"/>
              <a:ext cx="135240" cy="1365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11" name="Connecteur droit avec flèche 310"/>
            <p:cNvCxnSpPr>
              <a:stCxn id="309" idx="3"/>
              <a:endCxn id="310" idx="1"/>
            </p:cNvCxnSpPr>
            <p:nvPr/>
          </p:nvCxnSpPr>
          <p:spPr bwMode="auto">
            <a:xfrm>
              <a:off x="6714280" y="6515713"/>
              <a:ext cx="647490" cy="676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312" name="Rectangle 311"/>
            <p:cNvSpPr/>
            <p:nvPr/>
          </p:nvSpPr>
          <p:spPr bwMode="auto">
            <a:xfrm>
              <a:off x="7505774" y="6238248"/>
              <a:ext cx="135240" cy="136527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3" name="Rectangle 312"/>
            <p:cNvSpPr/>
            <p:nvPr/>
          </p:nvSpPr>
          <p:spPr bwMode="auto">
            <a:xfrm>
              <a:off x="6704011" y="6240910"/>
              <a:ext cx="135240" cy="136527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4" name="Rectangle 313"/>
            <p:cNvSpPr/>
            <p:nvPr/>
          </p:nvSpPr>
          <p:spPr bwMode="auto">
            <a:xfrm>
              <a:off x="6707917" y="6445720"/>
              <a:ext cx="135240" cy="136527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5" name="Rectangle 314"/>
            <p:cNvSpPr/>
            <p:nvPr/>
          </p:nvSpPr>
          <p:spPr bwMode="auto">
            <a:xfrm>
              <a:off x="7497735" y="6454208"/>
              <a:ext cx="135240" cy="136527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17" name="Connecteur droit 316"/>
            <p:cNvCxnSpPr/>
            <p:nvPr/>
          </p:nvCxnSpPr>
          <p:spPr bwMode="auto">
            <a:xfrm>
              <a:off x="1759960" y="5153514"/>
              <a:ext cx="4356152" cy="38814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1" name="Connecteur droit 320"/>
            <p:cNvCxnSpPr/>
            <p:nvPr/>
          </p:nvCxnSpPr>
          <p:spPr bwMode="auto">
            <a:xfrm>
              <a:off x="1720128" y="3368589"/>
              <a:ext cx="27577" cy="247130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3" name="Rectangle 352"/>
            <p:cNvSpPr/>
            <p:nvPr/>
          </p:nvSpPr>
          <p:spPr bwMode="auto">
            <a:xfrm>
              <a:off x="1895201" y="5273560"/>
              <a:ext cx="405721" cy="323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4" name="Ellipse 353"/>
            <p:cNvSpPr/>
            <p:nvPr/>
          </p:nvSpPr>
          <p:spPr bwMode="auto">
            <a:xfrm>
              <a:off x="1919888" y="5273560"/>
              <a:ext cx="42933" cy="41138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5" name="Rectangle 354"/>
            <p:cNvSpPr/>
            <p:nvPr/>
          </p:nvSpPr>
          <p:spPr bwMode="auto">
            <a:xfrm>
              <a:off x="2699186" y="5290584"/>
              <a:ext cx="405721" cy="323964"/>
            </a:xfrm>
            <a:prstGeom prst="rect">
              <a:avLst/>
            </a:prstGeom>
            <a:pattFill prst="wdDnDiag">
              <a:fgClr>
                <a:schemeClr val="accent2">
                  <a:lumMod val="40000"/>
                  <a:lumOff val="6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6" name="Rectangle 355"/>
            <p:cNvSpPr/>
            <p:nvPr/>
          </p:nvSpPr>
          <p:spPr bwMode="auto">
            <a:xfrm>
              <a:off x="2041478" y="5382636"/>
              <a:ext cx="266598" cy="21592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7" name="Ellipse 356"/>
            <p:cNvSpPr/>
            <p:nvPr/>
          </p:nvSpPr>
          <p:spPr bwMode="auto">
            <a:xfrm>
              <a:off x="2054253" y="5402969"/>
              <a:ext cx="42933" cy="41138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8" name="Rectangle 357"/>
            <p:cNvSpPr/>
            <p:nvPr/>
          </p:nvSpPr>
          <p:spPr bwMode="auto">
            <a:xfrm>
              <a:off x="2179753" y="5469666"/>
              <a:ext cx="135240" cy="1365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9" name="Ellipse 358"/>
            <p:cNvSpPr/>
            <p:nvPr/>
          </p:nvSpPr>
          <p:spPr bwMode="auto">
            <a:xfrm>
              <a:off x="2187489" y="5495941"/>
              <a:ext cx="42933" cy="41138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0" name="Rectangle 359"/>
            <p:cNvSpPr/>
            <p:nvPr/>
          </p:nvSpPr>
          <p:spPr bwMode="auto">
            <a:xfrm>
              <a:off x="2835785" y="5393965"/>
              <a:ext cx="266598" cy="215929"/>
            </a:xfrm>
            <a:prstGeom prst="rect">
              <a:avLst/>
            </a:prstGeom>
            <a:pattFill prst="dkHorz">
              <a:fgClr>
                <a:schemeClr val="accent2">
                  <a:lumMod val="60000"/>
                  <a:lumOff val="4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1" name="Rectangle 360"/>
            <p:cNvSpPr/>
            <p:nvPr/>
          </p:nvSpPr>
          <p:spPr bwMode="auto">
            <a:xfrm>
              <a:off x="2966324" y="5470732"/>
              <a:ext cx="135240" cy="1365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62" name="Connecteur droit avec flèche 361"/>
            <p:cNvCxnSpPr>
              <a:stCxn id="358" idx="3"/>
              <a:endCxn id="361" idx="1"/>
            </p:cNvCxnSpPr>
            <p:nvPr/>
          </p:nvCxnSpPr>
          <p:spPr bwMode="auto">
            <a:xfrm>
              <a:off x="2314994" y="5537931"/>
              <a:ext cx="651331" cy="106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63" name="Connecteur droit avec flèche 362"/>
            <p:cNvCxnSpPr>
              <a:stCxn id="356" idx="3"/>
              <a:endCxn id="360" idx="1"/>
            </p:cNvCxnSpPr>
            <p:nvPr/>
          </p:nvCxnSpPr>
          <p:spPr bwMode="auto">
            <a:xfrm>
              <a:off x="2308075" y="5490600"/>
              <a:ext cx="527709" cy="1132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369" name="Rectangle 368"/>
            <p:cNvSpPr/>
            <p:nvPr/>
          </p:nvSpPr>
          <p:spPr bwMode="auto">
            <a:xfrm>
              <a:off x="3112946" y="5477082"/>
              <a:ext cx="135240" cy="136527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0" name="Rectangle 369"/>
            <p:cNvSpPr/>
            <p:nvPr/>
          </p:nvSpPr>
          <p:spPr bwMode="auto">
            <a:xfrm>
              <a:off x="2311183" y="5479743"/>
              <a:ext cx="135240" cy="136527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3" name="Rectangle 372"/>
            <p:cNvSpPr/>
            <p:nvPr/>
          </p:nvSpPr>
          <p:spPr bwMode="auto">
            <a:xfrm>
              <a:off x="6455275" y="6363288"/>
              <a:ext cx="266598" cy="215929"/>
            </a:xfrm>
            <a:prstGeom prst="rect">
              <a:avLst/>
            </a:prstGeom>
            <a:pattFill prst="dkHorz">
              <a:fgClr>
                <a:schemeClr val="accent2">
                  <a:lumMod val="60000"/>
                  <a:lumOff val="4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4" name="Rectangle 373"/>
            <p:cNvSpPr/>
            <p:nvPr/>
          </p:nvSpPr>
          <p:spPr bwMode="auto">
            <a:xfrm>
              <a:off x="6588574" y="6449801"/>
              <a:ext cx="135240" cy="1365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76" name="Connecteur droit avec flèche 375"/>
            <p:cNvCxnSpPr>
              <a:stCxn id="258" idx="2"/>
              <a:endCxn id="229" idx="0"/>
            </p:cNvCxnSpPr>
            <p:nvPr/>
          </p:nvCxnSpPr>
          <p:spPr bwMode="auto">
            <a:xfrm>
              <a:off x="3788186" y="4867758"/>
              <a:ext cx="5803" cy="6553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89" name="Rectangle 388"/>
            <p:cNvSpPr/>
            <p:nvPr/>
          </p:nvSpPr>
          <p:spPr bwMode="auto">
            <a:xfrm>
              <a:off x="3429934" y="3792865"/>
              <a:ext cx="405721" cy="323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0" name="Ellipse 389"/>
            <p:cNvSpPr/>
            <p:nvPr/>
          </p:nvSpPr>
          <p:spPr bwMode="auto">
            <a:xfrm>
              <a:off x="3454621" y="3792865"/>
              <a:ext cx="42933" cy="41138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1" name="Rectangle 390"/>
            <p:cNvSpPr/>
            <p:nvPr/>
          </p:nvSpPr>
          <p:spPr bwMode="auto">
            <a:xfrm>
              <a:off x="3576211" y="3901942"/>
              <a:ext cx="266598" cy="21592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2" name="Ellipse 391"/>
            <p:cNvSpPr/>
            <p:nvPr/>
          </p:nvSpPr>
          <p:spPr bwMode="auto">
            <a:xfrm>
              <a:off x="3588986" y="3922275"/>
              <a:ext cx="42933" cy="41138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3" name="Rectangle 392"/>
            <p:cNvSpPr/>
            <p:nvPr/>
          </p:nvSpPr>
          <p:spPr bwMode="auto">
            <a:xfrm>
              <a:off x="3715142" y="4003525"/>
              <a:ext cx="135240" cy="1365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4" name="Ellipse 393"/>
            <p:cNvSpPr/>
            <p:nvPr/>
          </p:nvSpPr>
          <p:spPr bwMode="auto">
            <a:xfrm>
              <a:off x="3722223" y="4015246"/>
              <a:ext cx="42933" cy="41138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5" name="Rectangle 394"/>
            <p:cNvSpPr/>
            <p:nvPr/>
          </p:nvSpPr>
          <p:spPr bwMode="auto">
            <a:xfrm>
              <a:off x="3580076" y="4128233"/>
              <a:ext cx="266598" cy="215929"/>
            </a:xfrm>
            <a:prstGeom prst="rect">
              <a:avLst/>
            </a:prstGeom>
            <a:pattFill prst="dkHorz">
              <a:fgClr>
                <a:schemeClr val="accent2">
                  <a:lumMod val="60000"/>
                  <a:lumOff val="4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6" name="Rectangle 395"/>
            <p:cNvSpPr/>
            <p:nvPr/>
          </p:nvSpPr>
          <p:spPr bwMode="auto">
            <a:xfrm>
              <a:off x="3720946" y="4205588"/>
              <a:ext cx="135240" cy="1365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97" name="Connecteur droit avec flèche 396"/>
            <p:cNvCxnSpPr>
              <a:stCxn id="393" idx="2"/>
              <a:endCxn id="396" idx="0"/>
            </p:cNvCxnSpPr>
            <p:nvPr/>
          </p:nvCxnSpPr>
          <p:spPr bwMode="auto">
            <a:xfrm>
              <a:off x="3782762" y="4140052"/>
              <a:ext cx="5803" cy="6553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98" name="Connecteur droit avec flèche 397"/>
            <p:cNvCxnSpPr/>
            <p:nvPr/>
          </p:nvCxnSpPr>
          <p:spPr bwMode="auto">
            <a:xfrm>
              <a:off x="6653885" y="6366441"/>
              <a:ext cx="5803" cy="6553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99" name="Connecteur droit avec flèche 398"/>
            <p:cNvCxnSpPr/>
            <p:nvPr/>
          </p:nvCxnSpPr>
          <p:spPr bwMode="auto">
            <a:xfrm>
              <a:off x="7419362" y="6386015"/>
              <a:ext cx="5803" cy="6553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06" name="Rectangle 405"/>
            <p:cNvSpPr/>
            <p:nvPr/>
          </p:nvSpPr>
          <p:spPr bwMode="auto">
            <a:xfrm>
              <a:off x="4606978" y="3790754"/>
              <a:ext cx="405721" cy="323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7" name="Rectangle 406"/>
            <p:cNvSpPr/>
            <p:nvPr/>
          </p:nvSpPr>
          <p:spPr bwMode="auto">
            <a:xfrm>
              <a:off x="5014375" y="3973739"/>
              <a:ext cx="135240" cy="136527"/>
            </a:xfrm>
            <a:prstGeom prst="rect">
              <a:avLst/>
            </a:prstGeom>
            <a:pattFill prst="wdDnDiag">
              <a:fgClr>
                <a:schemeClr val="accent2">
                  <a:lumMod val="75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8" name="Ellipse 407"/>
            <p:cNvSpPr/>
            <p:nvPr/>
          </p:nvSpPr>
          <p:spPr bwMode="auto">
            <a:xfrm>
              <a:off x="4631665" y="3790754"/>
              <a:ext cx="42933" cy="41138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9" name="Rectangle 408"/>
            <p:cNvSpPr/>
            <p:nvPr/>
          </p:nvSpPr>
          <p:spPr bwMode="auto">
            <a:xfrm>
              <a:off x="4734412" y="3894338"/>
              <a:ext cx="266598" cy="21592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0" name="Ellipse 409"/>
            <p:cNvSpPr/>
            <p:nvPr/>
          </p:nvSpPr>
          <p:spPr bwMode="auto">
            <a:xfrm>
              <a:off x="4747188" y="3914670"/>
              <a:ext cx="42933" cy="41138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1" name="Rectangle 410"/>
            <p:cNvSpPr/>
            <p:nvPr/>
          </p:nvSpPr>
          <p:spPr bwMode="auto">
            <a:xfrm>
              <a:off x="4864952" y="3971104"/>
              <a:ext cx="135240" cy="1365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2" name="Ellipse 411"/>
            <p:cNvSpPr/>
            <p:nvPr/>
          </p:nvSpPr>
          <p:spPr bwMode="auto">
            <a:xfrm>
              <a:off x="4872688" y="3997378"/>
              <a:ext cx="42933" cy="41138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13" name="Connecteur droit 412"/>
            <p:cNvCxnSpPr/>
            <p:nvPr/>
          </p:nvCxnSpPr>
          <p:spPr bwMode="auto">
            <a:xfrm flipH="1">
              <a:off x="6116112" y="3719821"/>
              <a:ext cx="11045" cy="287753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14" name="Rectangle 413"/>
            <p:cNvSpPr/>
            <p:nvPr/>
          </p:nvSpPr>
          <p:spPr bwMode="auto">
            <a:xfrm>
              <a:off x="4653657" y="4662631"/>
              <a:ext cx="405721" cy="323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5" name="Rectangle 414"/>
            <p:cNvSpPr/>
            <p:nvPr/>
          </p:nvSpPr>
          <p:spPr bwMode="auto">
            <a:xfrm>
              <a:off x="5067706" y="4829750"/>
              <a:ext cx="135240" cy="136527"/>
            </a:xfrm>
            <a:prstGeom prst="rect">
              <a:avLst/>
            </a:prstGeom>
            <a:pattFill prst="wdDnDiag">
              <a:fgClr>
                <a:schemeClr val="accent2">
                  <a:lumMod val="75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6" name="Ellipse 415"/>
            <p:cNvSpPr/>
            <p:nvPr/>
          </p:nvSpPr>
          <p:spPr bwMode="auto">
            <a:xfrm>
              <a:off x="4678344" y="4662631"/>
              <a:ext cx="42933" cy="41138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7" name="Rectangle 416"/>
            <p:cNvSpPr/>
            <p:nvPr/>
          </p:nvSpPr>
          <p:spPr bwMode="auto">
            <a:xfrm>
              <a:off x="4788828" y="4766215"/>
              <a:ext cx="266598" cy="21592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8" name="Ellipse 417"/>
            <p:cNvSpPr/>
            <p:nvPr/>
          </p:nvSpPr>
          <p:spPr bwMode="auto">
            <a:xfrm>
              <a:off x="4793867" y="4786548"/>
              <a:ext cx="42933" cy="41138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9" name="Rectangle 418"/>
            <p:cNvSpPr/>
            <p:nvPr/>
          </p:nvSpPr>
          <p:spPr bwMode="auto">
            <a:xfrm>
              <a:off x="4934839" y="4842981"/>
              <a:ext cx="135240" cy="1365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0" name="Ellipse 419"/>
            <p:cNvSpPr/>
            <p:nvPr/>
          </p:nvSpPr>
          <p:spPr bwMode="auto">
            <a:xfrm>
              <a:off x="4942575" y="4869255"/>
              <a:ext cx="42933" cy="41138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1" name="Rectangle 420"/>
            <p:cNvSpPr/>
            <p:nvPr/>
          </p:nvSpPr>
          <p:spPr bwMode="auto">
            <a:xfrm>
              <a:off x="5410193" y="4662631"/>
              <a:ext cx="405721" cy="323964"/>
            </a:xfrm>
            <a:prstGeom prst="rect">
              <a:avLst/>
            </a:prstGeom>
            <a:pattFill prst="wdDnDiag">
              <a:fgClr>
                <a:schemeClr val="accent2">
                  <a:lumMod val="40000"/>
                  <a:lumOff val="6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2" name="Rectangle 421"/>
            <p:cNvSpPr/>
            <p:nvPr/>
          </p:nvSpPr>
          <p:spPr bwMode="auto">
            <a:xfrm>
              <a:off x="5803200" y="4852497"/>
              <a:ext cx="135240" cy="136527"/>
            </a:xfrm>
            <a:prstGeom prst="rect">
              <a:avLst/>
            </a:prstGeom>
            <a:pattFill prst="wdDnDiag">
              <a:fgClr>
                <a:schemeClr val="accent2">
                  <a:lumMod val="75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3" name="Rectangle 422"/>
            <p:cNvSpPr/>
            <p:nvPr/>
          </p:nvSpPr>
          <p:spPr bwMode="auto">
            <a:xfrm>
              <a:off x="5545364" y="4766215"/>
              <a:ext cx="266598" cy="21592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4" name="Rectangle 423"/>
            <p:cNvSpPr/>
            <p:nvPr/>
          </p:nvSpPr>
          <p:spPr bwMode="auto">
            <a:xfrm>
              <a:off x="5668167" y="4842981"/>
              <a:ext cx="135240" cy="1365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25" name="Connecteur droit avec flèche 424"/>
            <p:cNvCxnSpPr>
              <a:stCxn id="419" idx="3"/>
              <a:endCxn id="424" idx="1"/>
            </p:cNvCxnSpPr>
            <p:nvPr/>
          </p:nvCxnSpPr>
          <p:spPr bwMode="auto">
            <a:xfrm>
              <a:off x="5070079" y="4911245"/>
              <a:ext cx="598088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26" name="Connecteur droit avec flèche 425"/>
            <p:cNvCxnSpPr>
              <a:stCxn id="417" idx="3"/>
              <a:endCxn id="423" idx="1"/>
            </p:cNvCxnSpPr>
            <p:nvPr/>
          </p:nvCxnSpPr>
          <p:spPr bwMode="auto">
            <a:xfrm>
              <a:off x="5055425" y="4874179"/>
              <a:ext cx="489938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437" name="Rectangle 436"/>
            <p:cNvSpPr/>
            <p:nvPr/>
          </p:nvSpPr>
          <p:spPr bwMode="auto">
            <a:xfrm>
              <a:off x="3508385" y="5278773"/>
              <a:ext cx="405721" cy="323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8" name="Ellipse 437"/>
            <p:cNvSpPr/>
            <p:nvPr/>
          </p:nvSpPr>
          <p:spPr bwMode="auto">
            <a:xfrm>
              <a:off x="3533072" y="5278773"/>
              <a:ext cx="42933" cy="41138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9" name="Rectangle 438"/>
            <p:cNvSpPr/>
            <p:nvPr/>
          </p:nvSpPr>
          <p:spPr bwMode="auto">
            <a:xfrm>
              <a:off x="3654663" y="5387849"/>
              <a:ext cx="266598" cy="21592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0" name="Ellipse 439"/>
            <p:cNvSpPr/>
            <p:nvPr/>
          </p:nvSpPr>
          <p:spPr bwMode="auto">
            <a:xfrm>
              <a:off x="3667438" y="5408182"/>
              <a:ext cx="42933" cy="41138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1" name="Rectangle 440"/>
            <p:cNvSpPr/>
            <p:nvPr/>
          </p:nvSpPr>
          <p:spPr bwMode="auto">
            <a:xfrm>
              <a:off x="3793593" y="5489432"/>
              <a:ext cx="135240" cy="1365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2" name="Ellipse 441"/>
            <p:cNvSpPr/>
            <p:nvPr/>
          </p:nvSpPr>
          <p:spPr bwMode="auto">
            <a:xfrm>
              <a:off x="3800674" y="5501154"/>
              <a:ext cx="42933" cy="41138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3" name="Rectangle 442"/>
            <p:cNvSpPr/>
            <p:nvPr/>
          </p:nvSpPr>
          <p:spPr bwMode="auto">
            <a:xfrm>
              <a:off x="3658528" y="5614141"/>
              <a:ext cx="266598" cy="215929"/>
            </a:xfrm>
            <a:prstGeom prst="rect">
              <a:avLst/>
            </a:prstGeom>
            <a:pattFill prst="dkHorz">
              <a:fgClr>
                <a:schemeClr val="accent2">
                  <a:lumMod val="60000"/>
                  <a:lumOff val="4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4" name="Rectangle 443"/>
            <p:cNvSpPr/>
            <p:nvPr/>
          </p:nvSpPr>
          <p:spPr bwMode="auto">
            <a:xfrm>
              <a:off x="3799397" y="5691496"/>
              <a:ext cx="135240" cy="1365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45" name="Connecteur droit avec flèche 444"/>
            <p:cNvCxnSpPr>
              <a:stCxn id="441" idx="2"/>
              <a:endCxn id="444" idx="0"/>
            </p:cNvCxnSpPr>
            <p:nvPr/>
          </p:nvCxnSpPr>
          <p:spPr bwMode="auto">
            <a:xfrm>
              <a:off x="3861214" y="5625960"/>
              <a:ext cx="5803" cy="6553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46" name="Rectangle 445"/>
            <p:cNvSpPr/>
            <p:nvPr/>
          </p:nvSpPr>
          <p:spPr bwMode="auto">
            <a:xfrm>
              <a:off x="3930352" y="5501352"/>
              <a:ext cx="135240" cy="136527"/>
            </a:xfrm>
            <a:prstGeom prst="rect">
              <a:avLst/>
            </a:prstGeom>
            <a:pattFill prst="wdDnDiag">
              <a:fgClr>
                <a:schemeClr val="accent2">
                  <a:lumMod val="75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7" name="Rectangle 446"/>
            <p:cNvSpPr/>
            <p:nvPr/>
          </p:nvSpPr>
          <p:spPr bwMode="auto">
            <a:xfrm>
              <a:off x="3943820" y="5688318"/>
              <a:ext cx="135240" cy="136527"/>
            </a:xfrm>
            <a:prstGeom prst="rect">
              <a:avLst/>
            </a:prstGeom>
            <a:pattFill prst="wdDnDiag">
              <a:fgClr>
                <a:schemeClr val="accent2">
                  <a:lumMod val="75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49" name="Connecteur droit 448"/>
            <p:cNvCxnSpPr/>
            <p:nvPr/>
          </p:nvCxnSpPr>
          <p:spPr bwMode="auto">
            <a:xfrm>
              <a:off x="4514432" y="3790754"/>
              <a:ext cx="0" cy="204914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8" name="Connecteur droit 457"/>
            <p:cNvCxnSpPr/>
            <p:nvPr/>
          </p:nvCxnSpPr>
          <p:spPr bwMode="auto">
            <a:xfrm>
              <a:off x="3276064" y="3828078"/>
              <a:ext cx="0" cy="204914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3" name="Connecteur droit 462"/>
            <p:cNvCxnSpPr/>
            <p:nvPr/>
          </p:nvCxnSpPr>
          <p:spPr bwMode="auto">
            <a:xfrm>
              <a:off x="1734472" y="5857946"/>
              <a:ext cx="6004779" cy="38547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0" name="Connecteur droit 189"/>
            <p:cNvCxnSpPr/>
            <p:nvPr/>
          </p:nvCxnSpPr>
          <p:spPr bwMode="auto">
            <a:xfrm>
              <a:off x="1136681" y="3706106"/>
              <a:ext cx="4990476" cy="1371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4948002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Chaînage et emboîtement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3974" y="1484784"/>
            <a:ext cx="3145785" cy="4915902"/>
          </a:xfrm>
        </p:spPr>
        <p:txBody>
          <a:bodyPr/>
          <a:lstStyle/>
          <a:p>
            <a:endParaRPr lang="fr-FR" dirty="0"/>
          </a:p>
          <a:p>
            <a:r>
              <a:rPr lang="fr-FR" dirty="0"/>
              <a:t>Chainé emboîté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Chaîné croisé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34631-DFBE-4A08-A6F1-B36298F19DF7}" type="slidenum">
              <a:rPr lang="fr-FR" altLang="fr-FR" smtClean="0"/>
              <a:pPr>
                <a:defRPr/>
              </a:pPr>
              <a:t>25</a:t>
            </a:fld>
            <a:endParaRPr lang="fr-FR" altLang="fr-FR"/>
          </a:p>
        </p:txBody>
      </p:sp>
      <p:grpSp>
        <p:nvGrpSpPr>
          <p:cNvPr id="111" name="Groupe 110"/>
          <p:cNvGrpSpPr/>
          <p:nvPr/>
        </p:nvGrpSpPr>
        <p:grpSpPr>
          <a:xfrm>
            <a:off x="3878083" y="4394086"/>
            <a:ext cx="1918053" cy="2059250"/>
            <a:chOff x="3734066" y="3890030"/>
            <a:chExt cx="2396341" cy="2635314"/>
          </a:xfrm>
        </p:grpSpPr>
        <p:sp>
          <p:nvSpPr>
            <p:cNvPr id="55" name="Rectangle 54"/>
            <p:cNvSpPr/>
            <p:nvPr/>
          </p:nvSpPr>
          <p:spPr bwMode="auto">
            <a:xfrm>
              <a:off x="3779912" y="3907424"/>
              <a:ext cx="432048" cy="36004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4067944" y="4110724"/>
              <a:ext cx="144016" cy="151731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7" name="Ellipse 56"/>
            <p:cNvSpPr/>
            <p:nvPr/>
          </p:nvSpPr>
          <p:spPr bwMode="auto">
            <a:xfrm>
              <a:off x="3779912" y="3907424"/>
              <a:ext cx="45719" cy="45719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8" name="Ellipse 57"/>
            <p:cNvSpPr/>
            <p:nvPr/>
          </p:nvSpPr>
          <p:spPr bwMode="auto">
            <a:xfrm>
              <a:off x="4067944" y="4123448"/>
              <a:ext cx="45719" cy="45719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3779912" y="4483488"/>
              <a:ext cx="432048" cy="36004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4067944" y="4686788"/>
              <a:ext cx="144016" cy="151731"/>
            </a:xfrm>
            <a:prstGeom prst="rect">
              <a:avLst/>
            </a:prstGeom>
            <a:solidFill>
              <a:srgbClr val="FF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1" name="Connecteur droit avec flèche 60"/>
            <p:cNvCxnSpPr>
              <a:endCxn id="59" idx="0"/>
            </p:cNvCxnSpPr>
            <p:nvPr/>
          </p:nvCxnSpPr>
          <p:spPr bwMode="auto">
            <a:xfrm flipH="1">
              <a:off x="3995936" y="4262455"/>
              <a:ext cx="144016" cy="22103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2" name="Connecteur droit avec flèche 61"/>
            <p:cNvCxnSpPr>
              <a:stCxn id="55" idx="2"/>
              <a:endCxn id="60" idx="0"/>
            </p:cNvCxnSpPr>
            <p:nvPr/>
          </p:nvCxnSpPr>
          <p:spPr bwMode="auto">
            <a:xfrm>
              <a:off x="3995936" y="4267464"/>
              <a:ext cx="144016" cy="41932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3" name="Rectangle 62"/>
            <p:cNvSpPr/>
            <p:nvPr/>
          </p:nvSpPr>
          <p:spPr bwMode="auto">
            <a:xfrm>
              <a:off x="5088851" y="3890030"/>
              <a:ext cx="432048" cy="36004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5376883" y="4093330"/>
              <a:ext cx="144016" cy="151731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5" name="Ellipse 64"/>
            <p:cNvSpPr/>
            <p:nvPr/>
          </p:nvSpPr>
          <p:spPr bwMode="auto">
            <a:xfrm>
              <a:off x="5088851" y="3890030"/>
              <a:ext cx="45719" cy="45719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6" name="Ellipse 65"/>
            <p:cNvSpPr/>
            <p:nvPr/>
          </p:nvSpPr>
          <p:spPr bwMode="auto">
            <a:xfrm>
              <a:off x="5376883" y="4106054"/>
              <a:ext cx="45719" cy="45719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5088851" y="4466094"/>
              <a:ext cx="432048" cy="36004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5376883" y="4669394"/>
              <a:ext cx="144016" cy="151731"/>
            </a:xfrm>
            <a:prstGeom prst="rect">
              <a:avLst/>
            </a:prstGeom>
            <a:solidFill>
              <a:srgbClr val="FF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9" name="Connecteur droit avec flèche 68"/>
            <p:cNvCxnSpPr>
              <a:endCxn id="67" idx="0"/>
            </p:cNvCxnSpPr>
            <p:nvPr/>
          </p:nvCxnSpPr>
          <p:spPr bwMode="auto">
            <a:xfrm flipH="1">
              <a:off x="5304875" y="4197899"/>
              <a:ext cx="144016" cy="26819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0" name="Connecteur droit avec flèche 69"/>
            <p:cNvCxnSpPr>
              <a:stCxn id="63" idx="2"/>
            </p:cNvCxnSpPr>
            <p:nvPr/>
          </p:nvCxnSpPr>
          <p:spPr bwMode="auto">
            <a:xfrm>
              <a:off x="5304875" y="4250070"/>
              <a:ext cx="117727" cy="41932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1" name="Rectangle 70"/>
            <p:cNvSpPr/>
            <p:nvPr/>
          </p:nvSpPr>
          <p:spPr bwMode="auto">
            <a:xfrm>
              <a:off x="5695733" y="3890030"/>
              <a:ext cx="432048" cy="360040"/>
            </a:xfrm>
            <a:prstGeom prst="rect">
              <a:avLst/>
            </a:prstGeom>
            <a:pattFill prst="wdDnDiag">
              <a:fgClr>
                <a:schemeClr val="accent2">
                  <a:lumMod val="40000"/>
                  <a:lumOff val="6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5983765" y="4093330"/>
              <a:ext cx="144016" cy="151731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3" name="Connecteur droit avec flèche 72"/>
            <p:cNvCxnSpPr>
              <a:stCxn id="64" idx="3"/>
              <a:endCxn id="72" idx="1"/>
            </p:cNvCxnSpPr>
            <p:nvPr/>
          </p:nvCxnSpPr>
          <p:spPr bwMode="auto">
            <a:xfrm>
              <a:off x="5520899" y="4169196"/>
              <a:ext cx="462866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74" name="Rectangle 73"/>
            <p:cNvSpPr/>
            <p:nvPr/>
          </p:nvSpPr>
          <p:spPr bwMode="auto">
            <a:xfrm>
              <a:off x="3779912" y="5164822"/>
              <a:ext cx="432048" cy="36004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4067944" y="5368122"/>
              <a:ext cx="144016" cy="151731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6" name="Ellipse 75"/>
            <p:cNvSpPr/>
            <p:nvPr/>
          </p:nvSpPr>
          <p:spPr bwMode="auto">
            <a:xfrm>
              <a:off x="3779912" y="5164822"/>
              <a:ext cx="45719" cy="45719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7" name="Ellipse 76"/>
            <p:cNvSpPr/>
            <p:nvPr/>
          </p:nvSpPr>
          <p:spPr bwMode="auto">
            <a:xfrm>
              <a:off x="4067944" y="5380846"/>
              <a:ext cx="45719" cy="45719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3779912" y="6028918"/>
              <a:ext cx="432048" cy="36004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4067944" y="6232218"/>
              <a:ext cx="144016" cy="151731"/>
            </a:xfrm>
            <a:prstGeom prst="rect">
              <a:avLst/>
            </a:prstGeom>
            <a:solidFill>
              <a:srgbClr val="FF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80" name="Connecteur droit avec flèche 79"/>
            <p:cNvCxnSpPr>
              <a:endCxn id="78" idx="0"/>
            </p:cNvCxnSpPr>
            <p:nvPr/>
          </p:nvCxnSpPr>
          <p:spPr bwMode="auto">
            <a:xfrm flipH="1">
              <a:off x="3995936" y="5472691"/>
              <a:ext cx="144016" cy="55622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1" name="Connecteur droit avec flèche 80"/>
            <p:cNvCxnSpPr>
              <a:stCxn id="74" idx="2"/>
              <a:endCxn id="79" idx="0"/>
            </p:cNvCxnSpPr>
            <p:nvPr/>
          </p:nvCxnSpPr>
          <p:spPr bwMode="auto">
            <a:xfrm>
              <a:off x="3995936" y="5524862"/>
              <a:ext cx="144016" cy="70735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82" name="Rectangle 81"/>
            <p:cNvSpPr/>
            <p:nvPr/>
          </p:nvSpPr>
          <p:spPr bwMode="auto">
            <a:xfrm>
              <a:off x="5088851" y="5151398"/>
              <a:ext cx="432048" cy="36004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5376883" y="5354698"/>
              <a:ext cx="144016" cy="151731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4" name="Ellipse 83"/>
            <p:cNvSpPr/>
            <p:nvPr/>
          </p:nvSpPr>
          <p:spPr bwMode="auto">
            <a:xfrm>
              <a:off x="5088851" y="5151398"/>
              <a:ext cx="45719" cy="45719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5" name="Ellipse 84"/>
            <p:cNvSpPr/>
            <p:nvPr/>
          </p:nvSpPr>
          <p:spPr bwMode="auto">
            <a:xfrm>
              <a:off x="5376883" y="5367422"/>
              <a:ext cx="45719" cy="45719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5088851" y="6015494"/>
              <a:ext cx="432048" cy="36004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5376883" y="6218794"/>
              <a:ext cx="144016" cy="151731"/>
            </a:xfrm>
            <a:prstGeom prst="rect">
              <a:avLst/>
            </a:prstGeom>
            <a:solidFill>
              <a:srgbClr val="FF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88" name="Connecteur droit avec flèche 87"/>
            <p:cNvCxnSpPr>
              <a:endCxn id="86" idx="0"/>
            </p:cNvCxnSpPr>
            <p:nvPr/>
          </p:nvCxnSpPr>
          <p:spPr bwMode="auto">
            <a:xfrm flipH="1">
              <a:off x="5304875" y="5459267"/>
              <a:ext cx="144016" cy="55622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9" name="Connecteur droit avec flèche 88"/>
            <p:cNvCxnSpPr>
              <a:stCxn id="82" idx="2"/>
              <a:endCxn id="87" idx="0"/>
            </p:cNvCxnSpPr>
            <p:nvPr/>
          </p:nvCxnSpPr>
          <p:spPr bwMode="auto">
            <a:xfrm>
              <a:off x="5304875" y="5511438"/>
              <a:ext cx="144016" cy="70735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0" name="Rectangle 89"/>
            <p:cNvSpPr/>
            <p:nvPr/>
          </p:nvSpPr>
          <p:spPr bwMode="auto">
            <a:xfrm>
              <a:off x="5695733" y="5151398"/>
              <a:ext cx="432048" cy="360040"/>
            </a:xfrm>
            <a:prstGeom prst="rect">
              <a:avLst/>
            </a:prstGeom>
            <a:pattFill prst="wdDnDiag">
              <a:fgClr>
                <a:schemeClr val="accent2">
                  <a:lumMod val="40000"/>
                  <a:lumOff val="6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5983765" y="5354698"/>
              <a:ext cx="144016" cy="151731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5695733" y="6015494"/>
              <a:ext cx="432048" cy="360040"/>
            </a:xfrm>
            <a:prstGeom prst="rect">
              <a:avLst/>
            </a:prstGeom>
            <a:pattFill prst="wdDnDiag">
              <a:fgClr>
                <a:srgbClr val="FFC000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5983765" y="6218794"/>
              <a:ext cx="144016" cy="151731"/>
            </a:xfrm>
            <a:prstGeom prst="rect">
              <a:avLst/>
            </a:prstGeom>
            <a:solidFill>
              <a:srgbClr val="FF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4" name="Connecteur droit avec flèche 93"/>
            <p:cNvCxnSpPr>
              <a:stCxn id="97" idx="0"/>
              <a:endCxn id="93" idx="0"/>
            </p:cNvCxnSpPr>
            <p:nvPr/>
          </p:nvCxnSpPr>
          <p:spPr bwMode="auto">
            <a:xfrm>
              <a:off x="5445169" y="5511438"/>
              <a:ext cx="610604" cy="70735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5" name="Connecteur droit avec flèche 94"/>
            <p:cNvCxnSpPr>
              <a:stCxn id="83" idx="3"/>
              <a:endCxn id="91" idx="1"/>
            </p:cNvCxnSpPr>
            <p:nvPr/>
          </p:nvCxnSpPr>
          <p:spPr bwMode="auto">
            <a:xfrm>
              <a:off x="5520899" y="5430564"/>
              <a:ext cx="462866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96" name="Rectangle 95"/>
            <p:cNvSpPr/>
            <p:nvPr/>
          </p:nvSpPr>
          <p:spPr bwMode="auto">
            <a:xfrm>
              <a:off x="4065810" y="5524862"/>
              <a:ext cx="144016" cy="151731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5373161" y="5511438"/>
              <a:ext cx="144016" cy="151731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5984257" y="5513882"/>
              <a:ext cx="144016" cy="151731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5375295" y="6373613"/>
              <a:ext cx="144016" cy="151731"/>
            </a:xfrm>
            <a:prstGeom prst="rect">
              <a:avLst/>
            </a:prstGeom>
            <a:pattFill prst="wdUpDiag">
              <a:fgClr>
                <a:srgbClr val="EA9632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5986391" y="6367819"/>
              <a:ext cx="144016" cy="151731"/>
            </a:xfrm>
            <a:prstGeom prst="rect">
              <a:avLst/>
            </a:prstGeom>
            <a:pattFill prst="wdUpDiag">
              <a:fgClr>
                <a:srgbClr val="EA9632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01" name="Connecteur droit 100"/>
            <p:cNvCxnSpPr/>
            <p:nvPr/>
          </p:nvCxnSpPr>
          <p:spPr bwMode="auto">
            <a:xfrm>
              <a:off x="4941909" y="3935749"/>
              <a:ext cx="0" cy="252221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Connecteur droit 101"/>
            <p:cNvCxnSpPr/>
            <p:nvPr/>
          </p:nvCxnSpPr>
          <p:spPr bwMode="auto">
            <a:xfrm>
              <a:off x="3734066" y="5036315"/>
              <a:ext cx="208885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3" name="Rectangle 102"/>
            <p:cNvSpPr/>
            <p:nvPr/>
          </p:nvSpPr>
          <p:spPr bwMode="auto">
            <a:xfrm>
              <a:off x="5381399" y="4823290"/>
              <a:ext cx="144016" cy="151731"/>
            </a:xfrm>
            <a:prstGeom prst="rect">
              <a:avLst/>
            </a:prstGeom>
            <a:pattFill prst="wdUpDiag">
              <a:fgClr>
                <a:srgbClr val="EA9632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4343243" y="6021988"/>
              <a:ext cx="432048" cy="360040"/>
            </a:xfrm>
            <a:prstGeom prst="rect">
              <a:avLst/>
            </a:prstGeom>
            <a:pattFill prst="wdDnDiag">
              <a:fgClr>
                <a:srgbClr val="FFC000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4634476" y="6230297"/>
              <a:ext cx="144016" cy="151731"/>
            </a:xfrm>
            <a:prstGeom prst="rect">
              <a:avLst/>
            </a:prstGeom>
            <a:solidFill>
              <a:srgbClr val="FF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08" name="Connecteur droit avec flèche 107"/>
            <p:cNvCxnSpPr>
              <a:stCxn id="74" idx="2"/>
              <a:endCxn id="107" idx="0"/>
            </p:cNvCxnSpPr>
            <p:nvPr/>
          </p:nvCxnSpPr>
          <p:spPr bwMode="auto">
            <a:xfrm>
              <a:off x="3995936" y="5524862"/>
              <a:ext cx="710548" cy="70543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12" name="Groupe 111"/>
          <p:cNvGrpSpPr/>
          <p:nvPr/>
        </p:nvGrpSpPr>
        <p:grpSpPr>
          <a:xfrm>
            <a:off x="3836168" y="1700808"/>
            <a:ext cx="1671936" cy="2030156"/>
            <a:chOff x="1042988" y="2204864"/>
            <a:chExt cx="2088852" cy="2598082"/>
          </a:xfrm>
        </p:grpSpPr>
        <p:sp>
          <p:nvSpPr>
            <p:cNvPr id="7" name="Rectangle 6"/>
            <p:cNvSpPr/>
            <p:nvPr/>
          </p:nvSpPr>
          <p:spPr bwMode="auto">
            <a:xfrm>
              <a:off x="1115616" y="2204864"/>
              <a:ext cx="432048" cy="36004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403648" y="2408164"/>
              <a:ext cx="144016" cy="151731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Ellipse 8"/>
            <p:cNvSpPr/>
            <p:nvPr/>
          </p:nvSpPr>
          <p:spPr bwMode="auto">
            <a:xfrm>
              <a:off x="1115616" y="2204864"/>
              <a:ext cx="45719" cy="45719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Ellipse 9"/>
            <p:cNvSpPr/>
            <p:nvPr/>
          </p:nvSpPr>
          <p:spPr bwMode="auto">
            <a:xfrm>
              <a:off x="1403648" y="2420888"/>
              <a:ext cx="45719" cy="45719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1115616" y="2780928"/>
              <a:ext cx="432048" cy="36004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1403648" y="2984228"/>
              <a:ext cx="144016" cy="151731"/>
            </a:xfrm>
            <a:prstGeom prst="rect">
              <a:avLst/>
            </a:prstGeom>
            <a:solidFill>
              <a:srgbClr val="FF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3" name="Connecteur droit avec flèche 12"/>
            <p:cNvCxnSpPr/>
            <p:nvPr/>
          </p:nvCxnSpPr>
          <p:spPr bwMode="auto">
            <a:xfrm>
              <a:off x="1475656" y="2512733"/>
              <a:ext cx="0" cy="49719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" name="Connecteur droit avec flèche 13"/>
            <p:cNvCxnSpPr>
              <a:stCxn id="7" idx="2"/>
              <a:endCxn id="11" idx="0"/>
            </p:cNvCxnSpPr>
            <p:nvPr/>
          </p:nvCxnSpPr>
          <p:spPr bwMode="auto">
            <a:xfrm>
              <a:off x="1331640" y="2564904"/>
              <a:ext cx="0" cy="21602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5" name="Rectangle 14"/>
            <p:cNvSpPr/>
            <p:nvPr/>
          </p:nvSpPr>
          <p:spPr bwMode="auto">
            <a:xfrm>
              <a:off x="2051720" y="2204864"/>
              <a:ext cx="432048" cy="36004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339752" y="2408164"/>
              <a:ext cx="144016" cy="151731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Ellipse 16"/>
            <p:cNvSpPr/>
            <p:nvPr/>
          </p:nvSpPr>
          <p:spPr bwMode="auto">
            <a:xfrm>
              <a:off x="2051720" y="2204864"/>
              <a:ext cx="45719" cy="45719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Ellipse 17"/>
            <p:cNvSpPr/>
            <p:nvPr/>
          </p:nvSpPr>
          <p:spPr bwMode="auto">
            <a:xfrm>
              <a:off x="2339752" y="2420888"/>
              <a:ext cx="45719" cy="45719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051720" y="2780928"/>
              <a:ext cx="432048" cy="36004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2339752" y="2984228"/>
              <a:ext cx="144016" cy="151731"/>
            </a:xfrm>
            <a:prstGeom prst="rect">
              <a:avLst/>
            </a:prstGeom>
            <a:solidFill>
              <a:srgbClr val="FF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1" name="Connecteur droit avec flèche 20"/>
            <p:cNvCxnSpPr/>
            <p:nvPr/>
          </p:nvCxnSpPr>
          <p:spPr bwMode="auto">
            <a:xfrm>
              <a:off x="2411760" y="2512733"/>
              <a:ext cx="0" cy="49719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Connecteur droit avec flèche 21"/>
            <p:cNvCxnSpPr>
              <a:stCxn id="15" idx="2"/>
              <a:endCxn id="19" idx="0"/>
            </p:cNvCxnSpPr>
            <p:nvPr/>
          </p:nvCxnSpPr>
          <p:spPr bwMode="auto">
            <a:xfrm>
              <a:off x="2267744" y="2564904"/>
              <a:ext cx="0" cy="21602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3" name="Rectangle 22"/>
            <p:cNvSpPr/>
            <p:nvPr/>
          </p:nvSpPr>
          <p:spPr bwMode="auto">
            <a:xfrm>
              <a:off x="2658602" y="2204864"/>
              <a:ext cx="432048" cy="360040"/>
            </a:xfrm>
            <a:prstGeom prst="rect">
              <a:avLst/>
            </a:prstGeom>
            <a:pattFill prst="wdDnDiag">
              <a:fgClr>
                <a:schemeClr val="accent2">
                  <a:lumMod val="40000"/>
                  <a:lumOff val="6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946634" y="2408164"/>
              <a:ext cx="144016" cy="151731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658602" y="2780928"/>
              <a:ext cx="432048" cy="360040"/>
            </a:xfrm>
            <a:prstGeom prst="rect">
              <a:avLst/>
            </a:prstGeom>
            <a:pattFill prst="wdDnDiag">
              <a:fgClr>
                <a:srgbClr val="FFC000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2946634" y="2984228"/>
              <a:ext cx="144016" cy="151731"/>
            </a:xfrm>
            <a:prstGeom prst="rect">
              <a:avLst/>
            </a:prstGeom>
            <a:solidFill>
              <a:srgbClr val="FF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1115616" y="3429000"/>
              <a:ext cx="432048" cy="36004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1403648" y="3632300"/>
              <a:ext cx="144016" cy="151731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Ellipse 28"/>
            <p:cNvSpPr/>
            <p:nvPr/>
          </p:nvSpPr>
          <p:spPr bwMode="auto">
            <a:xfrm>
              <a:off x="1115616" y="3429000"/>
              <a:ext cx="45719" cy="45719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Ellipse 29"/>
            <p:cNvSpPr/>
            <p:nvPr/>
          </p:nvSpPr>
          <p:spPr bwMode="auto">
            <a:xfrm>
              <a:off x="1403648" y="3645024"/>
              <a:ext cx="45719" cy="45719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1115616" y="4293096"/>
              <a:ext cx="432048" cy="36004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1403648" y="4496396"/>
              <a:ext cx="144016" cy="151731"/>
            </a:xfrm>
            <a:prstGeom prst="rect">
              <a:avLst/>
            </a:prstGeom>
            <a:solidFill>
              <a:srgbClr val="FF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3" name="Connecteur droit avec flèche 32"/>
            <p:cNvCxnSpPr>
              <a:endCxn id="32" idx="0"/>
            </p:cNvCxnSpPr>
            <p:nvPr/>
          </p:nvCxnSpPr>
          <p:spPr bwMode="auto">
            <a:xfrm>
              <a:off x="1475656" y="3736869"/>
              <a:ext cx="0" cy="75952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4" name="Connecteur droit avec flèche 33"/>
            <p:cNvCxnSpPr>
              <a:stCxn id="27" idx="2"/>
              <a:endCxn id="31" idx="0"/>
            </p:cNvCxnSpPr>
            <p:nvPr/>
          </p:nvCxnSpPr>
          <p:spPr bwMode="auto">
            <a:xfrm>
              <a:off x="1331640" y="3789040"/>
              <a:ext cx="0" cy="50405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5" name="Rectangle 34"/>
            <p:cNvSpPr/>
            <p:nvPr/>
          </p:nvSpPr>
          <p:spPr bwMode="auto">
            <a:xfrm>
              <a:off x="2051720" y="3429000"/>
              <a:ext cx="432048" cy="36004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2339752" y="3632300"/>
              <a:ext cx="144016" cy="151731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" name="Ellipse 36"/>
            <p:cNvSpPr/>
            <p:nvPr/>
          </p:nvSpPr>
          <p:spPr bwMode="auto">
            <a:xfrm>
              <a:off x="2051720" y="3429000"/>
              <a:ext cx="45719" cy="45719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Ellipse 37"/>
            <p:cNvSpPr/>
            <p:nvPr/>
          </p:nvSpPr>
          <p:spPr bwMode="auto">
            <a:xfrm>
              <a:off x="2339752" y="3645024"/>
              <a:ext cx="45719" cy="45719"/>
            </a:xfrm>
            <a:prstGeom prst="ellipse">
              <a:avLst/>
            </a:prstGeom>
            <a:solidFill>
              <a:srgbClr val="FA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2051720" y="4293096"/>
              <a:ext cx="432048" cy="36004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2339752" y="4496396"/>
              <a:ext cx="144016" cy="151731"/>
            </a:xfrm>
            <a:prstGeom prst="rect">
              <a:avLst/>
            </a:prstGeom>
            <a:solidFill>
              <a:srgbClr val="FF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1" name="Connecteur droit avec flèche 40"/>
            <p:cNvCxnSpPr>
              <a:endCxn id="40" idx="0"/>
            </p:cNvCxnSpPr>
            <p:nvPr/>
          </p:nvCxnSpPr>
          <p:spPr bwMode="auto">
            <a:xfrm>
              <a:off x="2411760" y="3736869"/>
              <a:ext cx="0" cy="75952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2" name="Connecteur droit avec flèche 41"/>
            <p:cNvCxnSpPr>
              <a:stCxn id="35" idx="2"/>
              <a:endCxn id="39" idx="0"/>
            </p:cNvCxnSpPr>
            <p:nvPr/>
          </p:nvCxnSpPr>
          <p:spPr bwMode="auto">
            <a:xfrm>
              <a:off x="2267744" y="3789040"/>
              <a:ext cx="0" cy="50405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3" name="Rectangle 42"/>
            <p:cNvSpPr/>
            <p:nvPr/>
          </p:nvSpPr>
          <p:spPr bwMode="auto">
            <a:xfrm>
              <a:off x="2658602" y="3429000"/>
              <a:ext cx="432048" cy="360040"/>
            </a:xfrm>
            <a:prstGeom prst="rect">
              <a:avLst/>
            </a:prstGeom>
            <a:pattFill prst="wdDnDiag">
              <a:fgClr>
                <a:schemeClr val="accent2">
                  <a:lumMod val="40000"/>
                  <a:lumOff val="6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946634" y="3632300"/>
              <a:ext cx="144016" cy="151731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2658602" y="4293096"/>
              <a:ext cx="432048" cy="360040"/>
            </a:xfrm>
            <a:prstGeom prst="rect">
              <a:avLst/>
            </a:prstGeom>
            <a:pattFill prst="wdDnDiag">
              <a:fgClr>
                <a:srgbClr val="FFC000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2946634" y="4496396"/>
              <a:ext cx="144016" cy="151731"/>
            </a:xfrm>
            <a:prstGeom prst="rect">
              <a:avLst/>
            </a:prstGeom>
            <a:solidFill>
              <a:srgbClr val="FF963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1401514" y="3789040"/>
              <a:ext cx="144016" cy="151731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2336030" y="3789040"/>
              <a:ext cx="144016" cy="151731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2947126" y="3791484"/>
              <a:ext cx="144016" cy="151731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1403648" y="4642977"/>
              <a:ext cx="144016" cy="151731"/>
            </a:xfrm>
            <a:prstGeom prst="rect">
              <a:avLst/>
            </a:prstGeom>
            <a:pattFill prst="wdUpDiag">
              <a:fgClr>
                <a:srgbClr val="EA9632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2346402" y="4651215"/>
              <a:ext cx="144016" cy="151731"/>
            </a:xfrm>
            <a:prstGeom prst="rect">
              <a:avLst/>
            </a:prstGeom>
            <a:pattFill prst="wdUpDiag">
              <a:fgClr>
                <a:srgbClr val="EA9632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949260" y="4645421"/>
              <a:ext cx="144016" cy="151731"/>
            </a:xfrm>
            <a:prstGeom prst="rect">
              <a:avLst/>
            </a:prstGeom>
            <a:pattFill prst="wdUpDiag">
              <a:fgClr>
                <a:srgbClr val="EA9632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3" name="Connecteur droit 52"/>
            <p:cNvCxnSpPr/>
            <p:nvPr/>
          </p:nvCxnSpPr>
          <p:spPr bwMode="auto">
            <a:xfrm>
              <a:off x="1835696" y="2204864"/>
              <a:ext cx="0" cy="252221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Connecteur droit 53"/>
            <p:cNvCxnSpPr/>
            <p:nvPr/>
          </p:nvCxnSpPr>
          <p:spPr bwMode="auto">
            <a:xfrm>
              <a:off x="1042988" y="3284984"/>
              <a:ext cx="208885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Connecteur droit avec flèche 103"/>
            <p:cNvCxnSpPr>
              <a:stCxn id="16" idx="3"/>
            </p:cNvCxnSpPr>
            <p:nvPr/>
          </p:nvCxnSpPr>
          <p:spPr bwMode="auto">
            <a:xfrm>
              <a:off x="2483768" y="2484030"/>
              <a:ext cx="480029" cy="1387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5" name="Connecteur droit avec flèche 104"/>
            <p:cNvCxnSpPr>
              <a:stCxn id="36" idx="3"/>
              <a:endCxn id="44" idx="1"/>
            </p:cNvCxnSpPr>
            <p:nvPr/>
          </p:nvCxnSpPr>
          <p:spPr bwMode="auto">
            <a:xfrm>
              <a:off x="2483768" y="3708166"/>
              <a:ext cx="462866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9" name="Connecteur droit avec flèche 108"/>
            <p:cNvCxnSpPr>
              <a:stCxn id="20" idx="3"/>
              <a:endCxn id="26" idx="1"/>
            </p:cNvCxnSpPr>
            <p:nvPr/>
          </p:nvCxnSpPr>
          <p:spPr bwMode="auto">
            <a:xfrm>
              <a:off x="2483768" y="3060094"/>
              <a:ext cx="462866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0" name="Connecteur droit avec flèche 109"/>
            <p:cNvCxnSpPr>
              <a:stCxn id="40" idx="3"/>
              <a:endCxn id="46" idx="1"/>
            </p:cNvCxnSpPr>
            <p:nvPr/>
          </p:nvCxnSpPr>
          <p:spPr bwMode="auto">
            <a:xfrm>
              <a:off x="2483768" y="4572262"/>
              <a:ext cx="462866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13" name="ZoneTexte 112"/>
          <p:cNvSpPr txBox="1"/>
          <p:nvPr/>
        </p:nvSpPr>
        <p:spPr>
          <a:xfrm>
            <a:off x="6804248" y="3140968"/>
            <a:ext cx="194922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Exemple blocs de calculs des coûts de production et logistique selon la gamme et les marchés </a:t>
            </a:r>
          </a:p>
        </p:txBody>
      </p: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E31E4589-5534-4F4C-AC46-4B18C4216BFF}"/>
              </a:ext>
            </a:extLst>
          </p:cNvPr>
          <p:cNvGrpSpPr/>
          <p:nvPr/>
        </p:nvGrpSpPr>
        <p:grpSpPr>
          <a:xfrm>
            <a:off x="7013778" y="4520571"/>
            <a:ext cx="1518662" cy="1968801"/>
            <a:chOff x="7236296" y="2467623"/>
            <a:chExt cx="1518662" cy="1968801"/>
          </a:xfrm>
        </p:grpSpPr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E12C5F5A-6036-4FA9-9C13-0A6D61678AFC}"/>
                </a:ext>
              </a:extLst>
            </p:cNvPr>
            <p:cNvSpPr/>
            <p:nvPr/>
          </p:nvSpPr>
          <p:spPr bwMode="auto">
            <a:xfrm>
              <a:off x="7236296" y="2467623"/>
              <a:ext cx="1518662" cy="196880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0" i="0" u="none" strike="noStrike" cap="none" normalizeH="0" baseline="0" dirty="0">
                  <a:ln>
                    <a:noFill/>
                  </a:ln>
                  <a:solidFill>
                    <a:schemeClr val="accent2"/>
                  </a:solidFill>
                  <a:effectLst/>
                  <a:latin typeface="Times New Roman" pitchFamily="18" charset="0"/>
                </a:rPr>
                <a:t>Légende</a:t>
              </a:r>
            </a:p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16" name="Connecteur droit avec flèche 115">
              <a:extLst>
                <a:ext uri="{FF2B5EF4-FFF2-40B4-BE49-F238E27FC236}">
                  <a16:creationId xmlns:a16="http://schemas.microsoft.com/office/drawing/2014/main" id="{10638B8D-6CB5-44D1-BC7C-CB749D7DE816}"/>
                </a:ext>
              </a:extLst>
            </p:cNvPr>
            <p:cNvCxnSpPr/>
            <p:nvPr/>
          </p:nvCxnSpPr>
          <p:spPr bwMode="auto">
            <a:xfrm>
              <a:off x="7309484" y="3216189"/>
              <a:ext cx="303429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17" name="ZoneTexte 116">
              <a:extLst>
                <a:ext uri="{FF2B5EF4-FFF2-40B4-BE49-F238E27FC236}">
                  <a16:creationId xmlns:a16="http://schemas.microsoft.com/office/drawing/2014/main" id="{B003DCDF-2C2F-43A5-9383-FD68793F497F}"/>
                </a:ext>
              </a:extLst>
            </p:cNvPr>
            <p:cNvSpPr txBox="1"/>
            <p:nvPr/>
          </p:nvSpPr>
          <p:spPr>
            <a:xfrm>
              <a:off x="7436965" y="2852936"/>
              <a:ext cx="95891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Chaînage :</a:t>
              </a:r>
            </a:p>
          </p:txBody>
        </p:sp>
        <p:sp>
          <p:nvSpPr>
            <p:cNvPr id="118" name="ZoneTexte 117">
              <a:extLst>
                <a:ext uri="{FF2B5EF4-FFF2-40B4-BE49-F238E27FC236}">
                  <a16:creationId xmlns:a16="http://schemas.microsoft.com/office/drawing/2014/main" id="{25194BC8-8ECB-4887-89F4-99F88BC8FF30}"/>
                </a:ext>
              </a:extLst>
            </p:cNvPr>
            <p:cNvSpPr txBox="1"/>
            <p:nvPr/>
          </p:nvSpPr>
          <p:spPr>
            <a:xfrm>
              <a:off x="7650749" y="3058769"/>
              <a:ext cx="89639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/>
                <a:t>programmé</a:t>
              </a:r>
            </a:p>
          </p:txBody>
        </p:sp>
        <p:cxnSp>
          <p:nvCxnSpPr>
            <p:cNvPr id="119" name="Connecteur droit avec flèche 118">
              <a:extLst>
                <a:ext uri="{FF2B5EF4-FFF2-40B4-BE49-F238E27FC236}">
                  <a16:creationId xmlns:a16="http://schemas.microsoft.com/office/drawing/2014/main" id="{14341C76-72DE-4E13-9DF8-1DD3FEAFABDF}"/>
                </a:ext>
              </a:extLst>
            </p:cNvPr>
            <p:cNvCxnSpPr/>
            <p:nvPr/>
          </p:nvCxnSpPr>
          <p:spPr bwMode="auto">
            <a:xfrm>
              <a:off x="7299802" y="3368589"/>
              <a:ext cx="303429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120" name="ZoneTexte 119">
              <a:extLst>
                <a:ext uri="{FF2B5EF4-FFF2-40B4-BE49-F238E27FC236}">
                  <a16:creationId xmlns:a16="http://schemas.microsoft.com/office/drawing/2014/main" id="{897F212B-3B51-4B32-84DD-373274162FA5}"/>
                </a:ext>
              </a:extLst>
            </p:cNvPr>
            <p:cNvSpPr txBox="1"/>
            <p:nvPr/>
          </p:nvSpPr>
          <p:spPr>
            <a:xfrm>
              <a:off x="7660732" y="3223365"/>
              <a:ext cx="73609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/>
                <a:t>implicite</a:t>
              </a: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63A2D87B-6B58-421F-92B5-4D3E6EC169D6}"/>
                </a:ext>
              </a:extLst>
            </p:cNvPr>
            <p:cNvSpPr/>
            <p:nvPr/>
          </p:nvSpPr>
          <p:spPr bwMode="auto">
            <a:xfrm>
              <a:off x="7309484" y="3830230"/>
              <a:ext cx="127481" cy="119046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761A4DD6-6C5C-4968-914B-9654ED945171}"/>
                </a:ext>
              </a:extLst>
            </p:cNvPr>
            <p:cNvSpPr/>
            <p:nvPr/>
          </p:nvSpPr>
          <p:spPr bwMode="auto">
            <a:xfrm>
              <a:off x="7305906" y="4102042"/>
              <a:ext cx="127481" cy="119046"/>
            </a:xfrm>
            <a:prstGeom prst="rect">
              <a:avLst/>
            </a:prstGeom>
            <a:pattFill prst="wdDnDiag">
              <a:fgClr>
                <a:schemeClr val="accent2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3" name="ZoneTexte 122">
              <a:extLst>
                <a:ext uri="{FF2B5EF4-FFF2-40B4-BE49-F238E27FC236}">
                  <a16:creationId xmlns:a16="http://schemas.microsoft.com/office/drawing/2014/main" id="{CA966C77-D764-4F83-BF36-E211C4E369C1}"/>
                </a:ext>
              </a:extLst>
            </p:cNvPr>
            <p:cNvSpPr txBox="1"/>
            <p:nvPr/>
          </p:nvSpPr>
          <p:spPr>
            <a:xfrm>
              <a:off x="7488978" y="3528557"/>
              <a:ext cx="70724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Entité :</a:t>
              </a:r>
            </a:p>
          </p:txBody>
        </p:sp>
        <p:sp>
          <p:nvSpPr>
            <p:cNvPr id="124" name="ZoneTexte 123">
              <a:extLst>
                <a:ext uri="{FF2B5EF4-FFF2-40B4-BE49-F238E27FC236}">
                  <a16:creationId xmlns:a16="http://schemas.microsoft.com/office/drawing/2014/main" id="{D8CEC8CD-BB33-4774-BA61-7200CF76BFB4}"/>
                </a:ext>
              </a:extLst>
            </p:cNvPr>
            <p:cNvSpPr txBox="1"/>
            <p:nvPr/>
          </p:nvSpPr>
          <p:spPr>
            <a:xfrm>
              <a:off x="7547291" y="3758222"/>
              <a:ext cx="8290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err="1"/>
                <a:t>duplicable</a:t>
              </a:r>
              <a:endParaRPr lang="fr-FR" sz="1200" dirty="0"/>
            </a:p>
          </p:txBody>
        </p:sp>
        <p:sp>
          <p:nvSpPr>
            <p:cNvPr id="125" name="ZoneTexte 124">
              <a:extLst>
                <a:ext uri="{FF2B5EF4-FFF2-40B4-BE49-F238E27FC236}">
                  <a16:creationId xmlns:a16="http://schemas.microsoft.com/office/drawing/2014/main" id="{656C9587-4F8F-48C8-8242-11387DC64EDF}"/>
                </a:ext>
              </a:extLst>
            </p:cNvPr>
            <p:cNvSpPr txBox="1"/>
            <p:nvPr/>
          </p:nvSpPr>
          <p:spPr>
            <a:xfrm>
              <a:off x="7560986" y="4016097"/>
              <a:ext cx="11871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duplicatas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95768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6"/>
          <p:cNvSpPr>
            <a:spLocks noGrp="1"/>
          </p:cNvSpPr>
          <p:nvPr>
            <p:ph type="ctrTitle"/>
          </p:nvPr>
        </p:nvSpPr>
        <p:spPr>
          <a:xfrm>
            <a:off x="880485" y="1082523"/>
            <a:ext cx="6999031" cy="1015663"/>
          </a:xfrm>
        </p:spPr>
        <p:txBody>
          <a:bodyPr/>
          <a:lstStyle/>
          <a:p>
            <a:r>
              <a:rPr lang="fr-FR" altLang="fr-FR" sz="6000" dirty="0"/>
              <a:t>Autres fonctionnalités</a:t>
            </a:r>
          </a:p>
        </p:txBody>
      </p:sp>
      <p:sp>
        <p:nvSpPr>
          <p:cNvPr id="23555" name="Sous-titre 7"/>
          <p:cNvSpPr>
            <a:spLocks noGrp="1"/>
          </p:cNvSpPr>
          <p:nvPr>
            <p:ph type="subTitle" idx="1"/>
          </p:nvPr>
        </p:nvSpPr>
        <p:spPr>
          <a:xfrm>
            <a:off x="1619672" y="3501008"/>
            <a:ext cx="5181600" cy="2357568"/>
          </a:xfrm>
        </p:spPr>
        <p:txBody>
          <a:bodyPr/>
          <a:lstStyle/>
          <a:p>
            <a:pPr marL="457200" indent="-457200" algn="l">
              <a:buFontTx/>
              <a:buChar char="-"/>
            </a:pPr>
            <a:r>
              <a:rPr lang="fr-FR" altLang="fr-FR" dirty="0"/>
              <a:t>Couper-coller</a:t>
            </a:r>
          </a:p>
          <a:p>
            <a:pPr marL="457200" indent="-457200" algn="l">
              <a:buFontTx/>
              <a:buChar char="-"/>
            </a:pPr>
            <a:r>
              <a:rPr lang="fr-FR" altLang="fr-FR" dirty="0"/>
              <a:t>Couplage</a:t>
            </a:r>
          </a:p>
          <a:p>
            <a:pPr marL="457200" indent="-457200" algn="l">
              <a:buFontTx/>
              <a:buChar char="-"/>
            </a:pPr>
            <a:r>
              <a:rPr lang="fr-FR" altLang="fr-FR" dirty="0"/>
              <a:t>Hypercube</a:t>
            </a:r>
          </a:p>
          <a:p>
            <a:pPr marL="457200" indent="-457200" algn="l">
              <a:buFontTx/>
              <a:buChar char="-"/>
            </a:pPr>
            <a:endParaRPr lang="fr-FR" altLang="fr-FR" dirty="0"/>
          </a:p>
        </p:txBody>
      </p:sp>
      <p:sp>
        <p:nvSpPr>
          <p:cNvPr id="9220" name="Espace réservé du pied de page 4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fr-FR" sz="1400" dirty="0">
                <a:solidFill>
                  <a:schemeClr val="tx1"/>
                </a:solidFill>
              </a:rPr>
              <a:t>No$, interSyntax SAS. Tous droits réservés.</a:t>
            </a:r>
          </a:p>
        </p:txBody>
      </p:sp>
      <p:sp>
        <p:nvSpPr>
          <p:cNvPr id="9221" name="Espace réservé de la date 3"/>
          <p:cNvSpPr>
            <a:spLocks noGrp="1"/>
          </p:cNvSpPr>
          <p:nvPr>
            <p:ph type="dt" sz="quarter" idx="429496729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fr-FR" sz="1400">
                <a:solidFill>
                  <a:schemeClr val="tx1"/>
                </a:solidFill>
              </a:rPr>
              <a:t>Mars 2021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23558" name="Espace réservé du numéro de diapositive 5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565C914-7504-455C-A937-58B9DDC2BDDF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fr-FR" altLang="fr-FR" sz="1400"/>
          </a:p>
        </p:txBody>
      </p:sp>
    </p:spTree>
    <p:extLst>
      <p:ext uri="{BB962C8B-B14F-4D97-AF65-F5344CB8AC3E}">
        <p14:creationId xmlns:p14="http://schemas.microsoft.com/office/powerpoint/2010/main" val="22984880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BE44A4-99B1-435F-98BE-EB92A6B0B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Couper-coller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AC695A-E239-449F-95D8-7191F8B86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057" y="1312376"/>
            <a:ext cx="7772400" cy="1540560"/>
          </a:xfrm>
        </p:spPr>
        <p:txBody>
          <a:bodyPr>
            <a:normAutofit/>
          </a:bodyPr>
          <a:lstStyle/>
          <a:p>
            <a:r>
              <a:rPr lang="fr-FR" dirty="0"/>
              <a:t>Le couper-coller consiste en un copier-coller suivi de la suppression de la source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ABB511-D0D3-4C36-A400-BBA75AB2F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334032-AE09-474D-8394-DDC3CA094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08315A-5DD2-4F62-BE88-F59D8B8A6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34631-DFBE-4A08-A6F1-B36298F19DF7}" type="slidenum">
              <a:rPr lang="fr-FR" altLang="fr-FR" smtClean="0"/>
              <a:pPr>
                <a:defRPr/>
              </a:pPr>
              <a:t>27</a:t>
            </a:fld>
            <a:endParaRPr lang="fr-FR" altLang="fr-FR"/>
          </a:p>
        </p:txBody>
      </p:sp>
      <p:sp>
        <p:nvSpPr>
          <p:cNvPr id="7" name="ZoneTexte 1">
            <a:extLst>
              <a:ext uri="{FF2B5EF4-FFF2-40B4-BE49-F238E27FC236}">
                <a16:creationId xmlns:a16="http://schemas.microsoft.com/office/drawing/2014/main" id="{17D456FD-653C-41B2-B627-4EDB83F8D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9154" y="5737595"/>
            <a:ext cx="66960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fr-FR" sz="1800" dirty="0"/>
              <a:t>Le couper-coller déplace l’entité de duplication du ou des champs concernés</a:t>
            </a:r>
          </a:p>
        </p:txBody>
      </p:sp>
    </p:spTree>
    <p:extLst>
      <p:ext uri="{BB962C8B-B14F-4D97-AF65-F5344CB8AC3E}">
        <p14:creationId xmlns:p14="http://schemas.microsoft.com/office/powerpoint/2010/main" val="1004318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D16961-419A-405C-ACE4-1315986E0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Couplage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2E60CB-A134-4631-A9AD-694EB0DD3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Exécution de plusieurs duplications sans agrégation des entités</a:t>
            </a:r>
          </a:p>
          <a:p>
            <a:r>
              <a:rPr lang="fr-FR" dirty="0"/>
              <a:t>Dans le cas de la superposition le chaînage est interprété comme un couplage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3F434E-299F-470A-A48C-3B18966DF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A61F2D-C86C-4B59-AAAA-FED23AB85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7D82D2-92AF-45E6-BE00-4514DD880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34631-DFBE-4A08-A6F1-B36298F19DF7}" type="slidenum">
              <a:rPr lang="fr-FR" altLang="fr-FR" smtClean="0"/>
              <a:pPr>
                <a:defRPr/>
              </a:pPr>
              <a:t>28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642654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817F01-27BA-4FFF-A81C-88C55C065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Hypercube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7D75A8-A48B-4568-A261-4F6039681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29154"/>
            <a:ext cx="7772400" cy="1007814"/>
          </a:xfrm>
        </p:spPr>
        <p:txBody>
          <a:bodyPr/>
          <a:lstStyle/>
          <a:p>
            <a:r>
              <a:rPr lang="fr-FR" dirty="0"/>
              <a:t>L’hypercube No$ combine chaînage et superposition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F697D2-61A7-4918-86A9-0F3F94EB6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89ADD3-C87D-4924-9C70-08BC77918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0ACB2E-799F-4955-8112-9C3251F68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34631-DFBE-4A08-A6F1-B36298F19DF7}" type="slidenum">
              <a:rPr lang="fr-FR" altLang="fr-FR" smtClean="0"/>
              <a:pPr>
                <a:defRPr/>
              </a:pPr>
              <a:t>29</a:t>
            </a:fld>
            <a:endParaRPr lang="fr-FR" alt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16A723-82CB-4E70-B588-7471139AEB41}"/>
              </a:ext>
            </a:extLst>
          </p:cNvPr>
          <p:cNvSpPr/>
          <p:nvPr/>
        </p:nvSpPr>
        <p:spPr bwMode="auto">
          <a:xfrm>
            <a:off x="1115616" y="5551734"/>
            <a:ext cx="6561235" cy="8640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fr-FR" dirty="0"/>
              <a:t>L’hypercube de No$ réalise les duplications successive de plusieurs superposition</a:t>
            </a:r>
          </a:p>
        </p:txBody>
      </p:sp>
    </p:spTree>
    <p:extLst>
      <p:ext uri="{BB962C8B-B14F-4D97-AF65-F5344CB8AC3E}">
        <p14:creationId xmlns:p14="http://schemas.microsoft.com/office/powerpoint/2010/main" val="1838325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C07781-1A5C-4EFB-858E-1F05A1ECD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No$, présentation générale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2E1C71-A7C1-4292-B9B8-F09EE1A20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484784"/>
            <a:ext cx="7992243" cy="4680520"/>
          </a:xfrm>
        </p:spPr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fr-FR" dirty="0"/>
              <a:t>No$ est transparent vis-à-vis des $ habituellement utilisés dans les formules Excel pour gérer les duplications de formules.</a:t>
            </a:r>
          </a:p>
          <a:p>
            <a:pPr>
              <a:defRPr/>
            </a:pPr>
            <a:endParaRPr lang="fr-FR" dirty="0"/>
          </a:p>
          <a:p>
            <a:pPr>
              <a:defRPr/>
            </a:pPr>
            <a:r>
              <a:rPr lang="fr-FR" dirty="0"/>
              <a:t>No$ revisite les fonctionnalités de base de la bureautique classique orientées sur la cellule  :</a:t>
            </a:r>
          </a:p>
          <a:p>
            <a:pPr lvl="2">
              <a:defRPr/>
            </a:pPr>
            <a:r>
              <a:rPr lang="fr-FR" i="1" dirty="0"/>
              <a:t>Couper/copier/coller/supprimer,</a:t>
            </a:r>
            <a:r>
              <a:rPr lang="fr-FR" dirty="0"/>
              <a:t> </a:t>
            </a:r>
          </a:p>
          <a:p>
            <a:pPr lvl="2">
              <a:defRPr/>
            </a:pPr>
            <a:r>
              <a:rPr lang="fr-FR" i="1" dirty="0"/>
              <a:t>sélection multiple, champs nommés</a:t>
            </a:r>
            <a:r>
              <a:rPr lang="fr-FR" dirty="0"/>
              <a:t> </a:t>
            </a:r>
          </a:p>
          <a:p>
            <a:pPr marL="0" indent="0">
              <a:buNone/>
              <a:defRPr/>
            </a:pPr>
            <a:r>
              <a:rPr lang="fr-FR" dirty="0"/>
              <a:t>	</a:t>
            </a:r>
          </a:p>
          <a:p>
            <a:pPr>
              <a:defRPr/>
            </a:pPr>
            <a:r>
              <a:rPr lang="fr-FR" dirty="0"/>
              <a:t>No$ :</a:t>
            </a:r>
          </a:p>
          <a:p>
            <a:pPr lvl="1">
              <a:defRPr/>
            </a:pPr>
            <a:r>
              <a:rPr lang="fr-FR" dirty="0"/>
              <a:t>constitue le « copier » comme enregistrement d’un champ en tant qu’entité,</a:t>
            </a:r>
          </a:p>
          <a:p>
            <a:pPr lvl="1">
              <a:defRPr/>
            </a:pPr>
            <a:r>
              <a:rPr lang="fr-FR" dirty="0"/>
              <a:t>propose des fonctionnalités orientées sur l’entité </a:t>
            </a:r>
          </a:p>
          <a:p>
            <a:pPr lvl="1">
              <a:defRPr/>
            </a:pPr>
            <a:r>
              <a:rPr lang="fr-FR" dirty="0"/>
              <a:t>où les « </a:t>
            </a:r>
            <a:r>
              <a:rPr lang="fr-FR" i="1" dirty="0"/>
              <a:t>copier/déplacer/coller/supprimer » </a:t>
            </a:r>
            <a:r>
              <a:rPr lang="fr-FR" dirty="0"/>
              <a:t>sont exécutés au niveau de l’entité :</a:t>
            </a:r>
          </a:p>
          <a:p>
            <a:pPr lvl="2">
              <a:defRPr/>
            </a:pPr>
            <a:r>
              <a:rPr lang="fr-FR" dirty="0"/>
              <a:t>suivant un principe de conservation des références par la duplication</a:t>
            </a:r>
          </a:p>
          <a:p>
            <a:pPr lvl="2">
              <a:defRPr/>
            </a:pPr>
            <a:r>
              <a:rPr lang="fr-FR" dirty="0"/>
              <a:t>prévoyant des duplicata par défaut</a:t>
            </a:r>
          </a:p>
          <a:p>
            <a:pPr lvl="2">
              <a:defRPr/>
            </a:pPr>
            <a:r>
              <a:rPr lang="fr-FR" dirty="0"/>
              <a:t>à travers les feuilles</a:t>
            </a:r>
          </a:p>
          <a:p>
            <a:pPr lvl="1">
              <a:defRPr/>
            </a:pPr>
            <a:endParaRPr lang="fr-FR" dirty="0"/>
          </a:p>
          <a:p>
            <a:pPr>
              <a:defRPr/>
            </a:pPr>
            <a:r>
              <a:rPr lang="fr-FR" dirty="0"/>
              <a:t>No$ automatise, accélère et fiabilise les :</a:t>
            </a:r>
          </a:p>
          <a:p>
            <a:pPr lvl="1">
              <a:defRPr/>
            </a:pPr>
            <a:r>
              <a:rPr lang="fr-FR" dirty="0"/>
              <a:t>génération de modèles de toute taille par la duplication d’un jeu d’entités minimales.</a:t>
            </a:r>
          </a:p>
          <a:p>
            <a:pPr lvl="1">
              <a:defRPr/>
            </a:pPr>
            <a:r>
              <a:rPr lang="fr-FR" dirty="0"/>
              <a:t>maintenance/amélioration de ces modèles </a:t>
            </a:r>
          </a:p>
          <a:p>
            <a:pPr>
              <a:defRPr/>
            </a:pPr>
            <a:endParaRPr lang="fr-FR" dirty="0"/>
          </a:p>
          <a:p>
            <a:pPr lvl="2">
              <a:defRPr/>
            </a:pPr>
            <a:endParaRPr lang="fr-FR" dirty="0"/>
          </a:p>
          <a:p>
            <a:pPr marL="457200" lvl="1" indent="0">
              <a:buNone/>
              <a:defRPr/>
            </a:pPr>
            <a:endParaRPr lang="fr-FR" i="1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6E00E8-FDBE-436A-8B73-B4E1907A4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Mars 2021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D49763-4A90-4CC6-BACF-CA55BDA1B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915F79-7F5C-48A1-8B0E-B55E3FDC3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34631-DFBE-4A08-A6F1-B36298F19DF7}" type="slidenum">
              <a:rPr lang="fr-FR" altLang="fr-FR" smtClean="0"/>
              <a:pPr>
                <a:defRPr/>
              </a:pPr>
              <a:t>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770304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/>
              <a:t>Sélections des zones vides</a:t>
            </a:r>
          </a:p>
        </p:txBody>
      </p:sp>
      <p:sp>
        <p:nvSpPr>
          <p:cNvPr id="25603" name="Espace réservé du contenu 2"/>
          <p:cNvSpPr>
            <a:spLocks noGrp="1"/>
          </p:cNvSpPr>
          <p:nvPr>
            <p:ph idx="1"/>
          </p:nvPr>
        </p:nvSpPr>
        <p:spPr>
          <a:xfrm>
            <a:off x="735013" y="1484313"/>
            <a:ext cx="8408987" cy="935037"/>
          </a:xfrm>
        </p:spPr>
        <p:txBody>
          <a:bodyPr/>
          <a:lstStyle/>
          <a:p>
            <a:r>
              <a:rPr lang="fr-FR" altLang="fr-FR" sz="2600" dirty="0"/>
              <a:t>Action préparatoire commune aux copies No$ ou Yo$</a:t>
            </a:r>
          </a:p>
          <a:p>
            <a:r>
              <a:rPr lang="fr-FR" altLang="fr-FR" sz="2600" dirty="0"/>
              <a:t>Mêmes « mouvements » que ceux pour Yo$ :</a:t>
            </a:r>
          </a:p>
          <a:p>
            <a:pPr lvl="1"/>
            <a:r>
              <a:rPr lang="fr-FR" altLang="fr-FR" sz="2200" dirty="0"/>
              <a:t>3 modalités alternatives dont 2 avec des effets de cadrage propres à No$ </a:t>
            </a:r>
          </a:p>
        </p:txBody>
      </p:sp>
      <p:sp>
        <p:nvSpPr>
          <p:cNvPr id="10244" name="Espace réservé de la date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fr-FR" sz="1400">
                <a:solidFill>
                  <a:schemeClr val="tx1"/>
                </a:solidFill>
              </a:rPr>
              <a:t>Mars 2021</a:t>
            </a:r>
          </a:p>
        </p:txBody>
      </p:sp>
      <p:sp>
        <p:nvSpPr>
          <p:cNvPr id="10245" name="Espace réservé du pied de page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fr-FR" sz="1400" dirty="0">
                <a:solidFill>
                  <a:schemeClr val="tx1"/>
                </a:solidFill>
              </a:rPr>
              <a:t>No$, interSyntax SAS. Tous droits réservés.</a:t>
            </a:r>
          </a:p>
        </p:txBody>
      </p:sp>
      <p:sp>
        <p:nvSpPr>
          <p:cNvPr id="2560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FD0A888-242B-45BF-AD46-112256990086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fr-FR" altLang="fr-FR" sz="1400"/>
          </a:p>
        </p:txBody>
      </p:sp>
      <p:pic>
        <p:nvPicPr>
          <p:cNvPr id="2560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300" y="4505325"/>
            <a:ext cx="29083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0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800" y="4508500"/>
            <a:ext cx="2925763" cy="129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0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3" y="4505325"/>
            <a:ext cx="307975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610" name="ZoneTexte 6"/>
          <p:cNvSpPr txBox="1">
            <a:spLocks noChangeArrowheads="1"/>
          </p:cNvSpPr>
          <p:nvPr/>
        </p:nvSpPr>
        <p:spPr bwMode="auto">
          <a:xfrm>
            <a:off x="3419475" y="3484563"/>
            <a:ext cx="24018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000">
                <a:solidFill>
                  <a:schemeClr val="accent2"/>
                </a:solidFill>
              </a:rPr>
              <a:t>Sélection de la partie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2000" b="1">
                <a:solidFill>
                  <a:schemeClr val="accent2"/>
                </a:solidFill>
              </a:rPr>
              <a:t>utile</a:t>
            </a:r>
            <a:r>
              <a:rPr lang="fr-FR" altLang="fr-FR" sz="2000">
                <a:solidFill>
                  <a:schemeClr val="accent2"/>
                </a:solidFill>
              </a:rPr>
              <a:t> des lignes 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1600">
                <a:solidFill>
                  <a:schemeClr val="accent2"/>
                </a:solidFill>
              </a:rPr>
              <a:t>par la colonne de gauche</a:t>
            </a:r>
          </a:p>
        </p:txBody>
      </p:sp>
      <p:sp>
        <p:nvSpPr>
          <p:cNvPr id="25611" name="Rectangle 7"/>
          <p:cNvSpPr>
            <a:spLocks noChangeArrowheads="1"/>
          </p:cNvSpPr>
          <p:nvPr/>
        </p:nvSpPr>
        <p:spPr bwMode="auto">
          <a:xfrm>
            <a:off x="611188" y="5165725"/>
            <a:ext cx="2160587" cy="141288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fr-FR" altLang="fr-FR" sz="2000">
              <a:solidFill>
                <a:schemeClr val="accent2"/>
              </a:solidFill>
            </a:endParaRPr>
          </a:p>
        </p:txBody>
      </p:sp>
      <p:sp>
        <p:nvSpPr>
          <p:cNvPr id="25612" name="ZoneTexte 11"/>
          <p:cNvSpPr txBox="1">
            <a:spLocks noChangeArrowheads="1"/>
          </p:cNvSpPr>
          <p:nvPr/>
        </p:nvSpPr>
        <p:spPr bwMode="auto">
          <a:xfrm>
            <a:off x="403225" y="3465513"/>
            <a:ext cx="20955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000">
                <a:solidFill>
                  <a:schemeClr val="accent2"/>
                </a:solidFill>
              </a:rPr>
              <a:t>Sélection directe 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1600">
                <a:solidFill>
                  <a:schemeClr val="accent2"/>
                </a:solidFill>
              </a:rPr>
              <a:t>par la diagonale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1600">
                <a:solidFill>
                  <a:schemeClr val="accent2"/>
                </a:solidFill>
              </a:rPr>
              <a:t>du champ</a:t>
            </a:r>
          </a:p>
        </p:txBody>
      </p:sp>
      <p:sp>
        <p:nvSpPr>
          <p:cNvPr id="25613" name="ZoneTexte 12"/>
          <p:cNvSpPr txBox="1">
            <a:spLocks noChangeArrowheads="1"/>
          </p:cNvSpPr>
          <p:nvPr/>
        </p:nvSpPr>
        <p:spPr bwMode="auto">
          <a:xfrm>
            <a:off x="6496050" y="3465513"/>
            <a:ext cx="270986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000">
                <a:solidFill>
                  <a:schemeClr val="accent2"/>
                </a:solidFill>
              </a:rPr>
              <a:t>Sélection  de la partie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2000" b="1">
                <a:solidFill>
                  <a:schemeClr val="accent2"/>
                </a:solidFill>
              </a:rPr>
              <a:t>utile</a:t>
            </a:r>
            <a:r>
              <a:rPr lang="fr-FR" altLang="fr-FR" sz="2000">
                <a:solidFill>
                  <a:schemeClr val="accent2"/>
                </a:solidFill>
              </a:rPr>
              <a:t> de la feuille 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1600">
                <a:solidFill>
                  <a:schemeClr val="accent2"/>
                </a:solidFill>
              </a:rPr>
              <a:t>par le haut gauche de la feuille</a:t>
            </a:r>
          </a:p>
        </p:txBody>
      </p:sp>
      <p:sp>
        <p:nvSpPr>
          <p:cNvPr id="25614" name="Flèche vers le bas 8"/>
          <p:cNvSpPr>
            <a:spLocks noChangeArrowheads="1"/>
          </p:cNvSpPr>
          <p:nvPr/>
        </p:nvSpPr>
        <p:spPr bwMode="auto">
          <a:xfrm rot="-1966680">
            <a:off x="3062288" y="4903788"/>
            <a:ext cx="131762" cy="355600"/>
          </a:xfrm>
          <a:prstGeom prst="downArrow">
            <a:avLst>
              <a:gd name="adj1" fmla="val 50000"/>
              <a:gd name="adj2" fmla="val 50040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fr-FR" altLang="fr-FR" sz="2000">
              <a:solidFill>
                <a:schemeClr val="accent2"/>
              </a:solidFill>
            </a:endParaRPr>
          </a:p>
        </p:txBody>
      </p:sp>
      <p:sp>
        <p:nvSpPr>
          <p:cNvPr id="25615" name="Flèche vers le bas 14"/>
          <p:cNvSpPr>
            <a:spLocks noChangeArrowheads="1"/>
          </p:cNvSpPr>
          <p:nvPr/>
        </p:nvSpPr>
        <p:spPr bwMode="auto">
          <a:xfrm rot="-1966680">
            <a:off x="6069013" y="4246563"/>
            <a:ext cx="212725" cy="354012"/>
          </a:xfrm>
          <a:prstGeom prst="downArrow">
            <a:avLst>
              <a:gd name="adj1" fmla="val 50000"/>
              <a:gd name="adj2" fmla="val 49910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fr-FR" altLang="fr-FR" sz="2000">
              <a:solidFill>
                <a:schemeClr val="accent2"/>
              </a:solidFill>
            </a:endParaRPr>
          </a:p>
        </p:txBody>
      </p:sp>
      <p:sp>
        <p:nvSpPr>
          <p:cNvPr id="25616" name="Flèche vers le bas 15"/>
          <p:cNvSpPr>
            <a:spLocks noChangeArrowheads="1"/>
          </p:cNvSpPr>
          <p:nvPr/>
        </p:nvSpPr>
        <p:spPr bwMode="auto">
          <a:xfrm rot="8578073">
            <a:off x="2873375" y="5299075"/>
            <a:ext cx="69850" cy="354013"/>
          </a:xfrm>
          <a:prstGeom prst="downArrow">
            <a:avLst>
              <a:gd name="adj1" fmla="val 50000"/>
              <a:gd name="adj2" fmla="val 49321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fr-FR" altLang="fr-FR" sz="2000">
              <a:solidFill>
                <a:schemeClr val="accent2"/>
              </a:solidFill>
            </a:endParaRPr>
          </a:p>
        </p:txBody>
      </p:sp>
      <p:sp>
        <p:nvSpPr>
          <p:cNvPr id="25617" name="Flèche vers le bas 16"/>
          <p:cNvSpPr>
            <a:spLocks noChangeArrowheads="1"/>
          </p:cNvSpPr>
          <p:nvPr/>
        </p:nvSpPr>
        <p:spPr bwMode="auto">
          <a:xfrm rot="-1966680">
            <a:off x="447675" y="4840288"/>
            <a:ext cx="84138" cy="354012"/>
          </a:xfrm>
          <a:prstGeom prst="downArrow">
            <a:avLst>
              <a:gd name="adj1" fmla="val 50000"/>
              <a:gd name="adj2" fmla="val 49380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fr-FR" altLang="fr-FR" sz="2000">
              <a:solidFill>
                <a:schemeClr val="accent2"/>
              </a:solidFill>
            </a:endParaRPr>
          </a:p>
        </p:txBody>
      </p:sp>
      <p:cxnSp>
        <p:nvCxnSpPr>
          <p:cNvPr id="25618" name="Connecteur droit 10"/>
          <p:cNvCxnSpPr>
            <a:cxnSpLocks noChangeShapeType="1"/>
          </p:cNvCxnSpPr>
          <p:nvPr/>
        </p:nvCxnSpPr>
        <p:spPr bwMode="auto">
          <a:xfrm>
            <a:off x="5580063" y="5187950"/>
            <a:ext cx="571500" cy="1190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9" name="Connecteur droit 17"/>
          <p:cNvCxnSpPr>
            <a:cxnSpLocks noChangeShapeType="1"/>
            <a:stCxn id="25608" idx="3"/>
          </p:cNvCxnSpPr>
          <p:nvPr/>
        </p:nvCxnSpPr>
        <p:spPr bwMode="auto">
          <a:xfrm flipH="1">
            <a:off x="5651500" y="5156200"/>
            <a:ext cx="500063" cy="1571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0" name="Connecteur droit 21"/>
          <p:cNvCxnSpPr>
            <a:cxnSpLocks noChangeShapeType="1"/>
          </p:cNvCxnSpPr>
          <p:nvPr/>
        </p:nvCxnSpPr>
        <p:spPr bwMode="auto">
          <a:xfrm flipV="1">
            <a:off x="3419475" y="5235575"/>
            <a:ext cx="288925" cy="714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1" name="Connecteur droit 23"/>
          <p:cNvCxnSpPr>
            <a:cxnSpLocks noChangeShapeType="1"/>
          </p:cNvCxnSpPr>
          <p:nvPr/>
        </p:nvCxnSpPr>
        <p:spPr bwMode="auto">
          <a:xfrm flipH="1" flipV="1">
            <a:off x="3419475" y="5248275"/>
            <a:ext cx="288925" cy="650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2" name="Connecteur droit 25"/>
          <p:cNvCxnSpPr>
            <a:cxnSpLocks noChangeShapeType="1"/>
          </p:cNvCxnSpPr>
          <p:nvPr/>
        </p:nvCxnSpPr>
        <p:spPr bwMode="auto">
          <a:xfrm flipH="1">
            <a:off x="6361113" y="4630738"/>
            <a:ext cx="442912" cy="11699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3" name="Connecteur droit 27"/>
          <p:cNvCxnSpPr>
            <a:cxnSpLocks noChangeShapeType="1"/>
          </p:cNvCxnSpPr>
          <p:nvPr/>
        </p:nvCxnSpPr>
        <p:spPr bwMode="auto">
          <a:xfrm>
            <a:off x="6361113" y="4630738"/>
            <a:ext cx="442912" cy="11699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4" name="Connecteur droit 29"/>
          <p:cNvCxnSpPr>
            <a:cxnSpLocks noChangeShapeType="1"/>
          </p:cNvCxnSpPr>
          <p:nvPr/>
        </p:nvCxnSpPr>
        <p:spPr bwMode="auto">
          <a:xfrm>
            <a:off x="6804025" y="4630738"/>
            <a:ext cx="2314575" cy="904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5" name="Connecteur droit 34815"/>
          <p:cNvCxnSpPr>
            <a:cxnSpLocks noChangeShapeType="1"/>
          </p:cNvCxnSpPr>
          <p:nvPr/>
        </p:nvCxnSpPr>
        <p:spPr bwMode="auto">
          <a:xfrm flipH="1">
            <a:off x="6804025" y="4630738"/>
            <a:ext cx="2314575" cy="904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re 6"/>
          <p:cNvSpPr>
            <a:spLocks noGrp="1"/>
          </p:cNvSpPr>
          <p:nvPr>
            <p:ph type="ctrTitle"/>
          </p:nvPr>
        </p:nvSpPr>
        <p:spPr>
          <a:xfrm>
            <a:off x="533601" y="1124744"/>
            <a:ext cx="7821373" cy="923330"/>
          </a:xfrm>
        </p:spPr>
        <p:txBody>
          <a:bodyPr/>
          <a:lstStyle/>
          <a:p>
            <a:r>
              <a:rPr lang="fr-FR" altLang="fr-FR" sz="5400" dirty="0"/>
              <a:t>Fonctions complémentaires</a:t>
            </a:r>
          </a:p>
        </p:txBody>
      </p:sp>
      <p:sp>
        <p:nvSpPr>
          <p:cNvPr id="44035" name="Sous-titre 7"/>
          <p:cNvSpPr>
            <a:spLocks noGrp="1"/>
          </p:cNvSpPr>
          <p:nvPr>
            <p:ph type="subTitle" idx="1"/>
          </p:nvPr>
        </p:nvSpPr>
        <p:spPr>
          <a:xfrm>
            <a:off x="1691680" y="3429000"/>
            <a:ext cx="5181600" cy="1766637"/>
          </a:xfrm>
        </p:spPr>
        <p:txBody>
          <a:bodyPr/>
          <a:lstStyle/>
          <a:p>
            <a:pPr marL="457200" indent="-457200" algn="l">
              <a:buFontTx/>
              <a:buChar char="-"/>
            </a:pPr>
            <a:r>
              <a:rPr lang="fr-FR" altLang="fr-FR" dirty="0"/>
              <a:t>Incrémentation des noms</a:t>
            </a:r>
          </a:p>
          <a:p>
            <a:pPr marL="457200" indent="-457200" algn="l">
              <a:buFontTx/>
              <a:buChar char="-"/>
            </a:pPr>
            <a:r>
              <a:rPr lang="fr-FR" altLang="fr-FR" dirty="0"/>
              <a:t>=Yo$()</a:t>
            </a:r>
          </a:p>
          <a:p>
            <a:pPr marL="457200" indent="-457200">
              <a:buFontTx/>
              <a:buChar char="-"/>
            </a:pPr>
            <a:endParaRPr lang="fr-FR" alt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44038" name="Espace réservé du numéro de diapositive 5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A391BD2-D9DC-4E61-930E-5AD582EE84BC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fr-FR" altLang="fr-FR" sz="14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9011" y="3738408"/>
            <a:ext cx="3349293" cy="125627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9011" y="2063895"/>
            <a:ext cx="3349293" cy="100334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Fonction d’agrégation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7808" y="1196752"/>
            <a:ext cx="7772400" cy="647774"/>
          </a:xfrm>
        </p:spPr>
        <p:txBody>
          <a:bodyPr>
            <a:normAutofit fontScale="47500" lnSpcReduction="20000"/>
          </a:bodyPr>
          <a:lstStyle/>
          <a:p>
            <a:r>
              <a:rPr lang="fr-FR" dirty="0"/>
              <a:t>Les fonctions d’agrégation (= contenant une adresse de type A1:A1) couvrant l’entité dupliquée et situées à l’extérieur au dessus ou à gauche sont mises à jour pour intégrer les nouvelles duplications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41552" y="6588225"/>
            <a:ext cx="2859309" cy="307777"/>
          </a:xfrm>
        </p:spPr>
        <p:txBody>
          <a:bodyPr/>
          <a:lstStyle/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34631-DFBE-4A08-A6F1-B36298F19DF7}" type="slidenum">
              <a:rPr lang="fr-FR" altLang="fr-FR" smtClean="0"/>
              <a:pPr>
                <a:defRPr/>
              </a:pPr>
              <a:t>32</a:t>
            </a:fld>
            <a:endParaRPr lang="fr-FR" altLang="fr-FR"/>
          </a:p>
        </p:txBody>
      </p:sp>
      <p:grpSp>
        <p:nvGrpSpPr>
          <p:cNvPr id="18" name="Groupe 17"/>
          <p:cNvGrpSpPr/>
          <p:nvPr/>
        </p:nvGrpSpPr>
        <p:grpSpPr>
          <a:xfrm>
            <a:off x="611188" y="3770542"/>
            <a:ext cx="2769357" cy="1115905"/>
            <a:chOff x="611188" y="4510744"/>
            <a:chExt cx="2769357" cy="1162729"/>
          </a:xfrm>
        </p:grpSpPr>
        <p:pic>
          <p:nvPicPr>
            <p:cNvPr id="9" name="Image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1188" y="4510744"/>
              <a:ext cx="2769357" cy="1138015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 bwMode="auto">
            <a:xfrm>
              <a:off x="1115616" y="5397930"/>
              <a:ext cx="2232248" cy="275543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670009" y="5397930"/>
              <a:ext cx="648072" cy="275543"/>
            </a:xfrm>
            <a:prstGeom prst="rect">
              <a:avLst/>
            </a:prstGeom>
            <a:solidFill>
              <a:schemeClr val="tx1">
                <a:lumMod val="65000"/>
                <a:lumOff val="35000"/>
                <a:alpha val="3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611188" y="2063894"/>
            <a:ext cx="2670104" cy="1229866"/>
            <a:chOff x="5228" y="2924944"/>
            <a:chExt cx="2670104" cy="1229866"/>
          </a:xfrm>
        </p:grpSpPr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228" y="2924944"/>
              <a:ext cx="2670104" cy="1229866"/>
            </a:xfrm>
            <a:prstGeom prst="rect">
              <a:avLst/>
            </a:prstGeom>
            <a:noFill/>
            <a:effectLst>
              <a:glow rad="127000">
                <a:schemeClr val="bg1">
                  <a:alpha val="11000"/>
                </a:schemeClr>
              </a:glow>
            </a:effectLst>
          </p:spPr>
        </p:pic>
        <p:sp>
          <p:nvSpPr>
            <p:cNvPr id="12" name="Rectangle 11"/>
            <p:cNvSpPr/>
            <p:nvPr/>
          </p:nvSpPr>
          <p:spPr bwMode="auto">
            <a:xfrm>
              <a:off x="476184" y="3789039"/>
              <a:ext cx="2199148" cy="139247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979712" y="3789038"/>
              <a:ext cx="695620" cy="1392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1979712" y="3789038"/>
              <a:ext cx="648072" cy="159501"/>
            </a:xfrm>
            <a:prstGeom prst="rect">
              <a:avLst/>
            </a:prstGeom>
            <a:solidFill>
              <a:schemeClr val="tx1">
                <a:lumMod val="65000"/>
                <a:lumOff val="35000"/>
                <a:alpha val="3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2" name="Rectangle 21"/>
          <p:cNvSpPr/>
          <p:nvPr/>
        </p:nvSpPr>
        <p:spPr bwMode="auto">
          <a:xfrm>
            <a:off x="5861742" y="2797221"/>
            <a:ext cx="1506172" cy="26976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861741" y="2927739"/>
            <a:ext cx="1506173" cy="139247"/>
          </a:xfrm>
          <a:prstGeom prst="rect">
            <a:avLst/>
          </a:prstGeom>
          <a:solidFill>
            <a:schemeClr val="tx1">
              <a:lumMod val="65000"/>
              <a:lumOff val="35000"/>
              <a:alpha val="31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847400" y="4632177"/>
            <a:ext cx="1460904" cy="362502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847784" y="4779587"/>
            <a:ext cx="1425195" cy="215091"/>
          </a:xfrm>
          <a:prstGeom prst="rect">
            <a:avLst/>
          </a:prstGeom>
          <a:solidFill>
            <a:schemeClr val="tx1">
              <a:lumMod val="65000"/>
              <a:lumOff val="35000"/>
              <a:alpha val="31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Flèche vers le bas 16"/>
          <p:cNvSpPr>
            <a:spLocks noChangeArrowheads="1"/>
          </p:cNvSpPr>
          <p:nvPr/>
        </p:nvSpPr>
        <p:spPr bwMode="auto">
          <a:xfrm rot="-1966680">
            <a:off x="2543603" y="4181444"/>
            <a:ext cx="84138" cy="354012"/>
          </a:xfrm>
          <a:prstGeom prst="downArrow">
            <a:avLst>
              <a:gd name="adj1" fmla="val 50000"/>
              <a:gd name="adj2" fmla="val 49380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fr-FR" altLang="fr-FR" sz="2000">
              <a:solidFill>
                <a:schemeClr val="accent2"/>
              </a:solidFill>
            </a:endParaRPr>
          </a:p>
        </p:txBody>
      </p:sp>
      <p:sp>
        <p:nvSpPr>
          <p:cNvPr id="30" name="Flèche vers le bas 16"/>
          <p:cNvSpPr>
            <a:spLocks noChangeArrowheads="1"/>
          </p:cNvSpPr>
          <p:nvPr/>
        </p:nvSpPr>
        <p:spPr bwMode="auto">
          <a:xfrm rot="-1966680">
            <a:off x="2476658" y="2524458"/>
            <a:ext cx="96691" cy="354012"/>
          </a:xfrm>
          <a:prstGeom prst="downArrow">
            <a:avLst>
              <a:gd name="adj1" fmla="val 50000"/>
              <a:gd name="adj2" fmla="val 4938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fr-FR" altLang="fr-FR" sz="2000">
              <a:solidFill>
                <a:schemeClr val="accent2"/>
              </a:solidFill>
            </a:endParaRPr>
          </a:p>
        </p:txBody>
      </p:sp>
      <p:sp>
        <p:nvSpPr>
          <p:cNvPr id="31" name="Flèche vers le bas 16"/>
          <p:cNvSpPr>
            <a:spLocks noChangeArrowheads="1"/>
          </p:cNvSpPr>
          <p:nvPr/>
        </p:nvSpPr>
        <p:spPr bwMode="auto">
          <a:xfrm rot="19633320">
            <a:off x="6452283" y="4292295"/>
            <a:ext cx="84138" cy="354012"/>
          </a:xfrm>
          <a:prstGeom prst="downArrow">
            <a:avLst>
              <a:gd name="adj1" fmla="val 50000"/>
              <a:gd name="adj2" fmla="val 49380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fr-FR" altLang="fr-FR" sz="2000">
              <a:solidFill>
                <a:schemeClr val="accent2"/>
              </a:solidFill>
            </a:endParaRPr>
          </a:p>
        </p:txBody>
      </p:sp>
      <p:sp>
        <p:nvSpPr>
          <p:cNvPr id="32" name="Flèche vers le bas 16"/>
          <p:cNvSpPr>
            <a:spLocks noChangeArrowheads="1"/>
          </p:cNvSpPr>
          <p:nvPr/>
        </p:nvSpPr>
        <p:spPr bwMode="auto">
          <a:xfrm rot="19633320">
            <a:off x="6455723" y="2476656"/>
            <a:ext cx="96691" cy="354012"/>
          </a:xfrm>
          <a:prstGeom prst="downArrow">
            <a:avLst>
              <a:gd name="adj1" fmla="val 50000"/>
              <a:gd name="adj2" fmla="val 4938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fr-FR" altLang="fr-FR" sz="2000">
              <a:solidFill>
                <a:schemeClr val="accent2"/>
              </a:solidFill>
            </a:endParaRPr>
          </a:p>
        </p:txBody>
      </p:sp>
      <p:sp>
        <p:nvSpPr>
          <p:cNvPr id="33" name="ZoneTexte 7"/>
          <p:cNvSpPr txBox="1">
            <a:spLocks noChangeArrowheads="1"/>
          </p:cNvSpPr>
          <p:nvPr/>
        </p:nvSpPr>
        <p:spPr bwMode="auto">
          <a:xfrm>
            <a:off x="1403648" y="5635096"/>
            <a:ext cx="6911975" cy="70788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000" dirty="0">
                <a:solidFill>
                  <a:schemeClr val="accent2"/>
                </a:solidFill>
              </a:rPr>
              <a:t>Les fonctions d’agrégation récapitulent les résultats après duplications. Ex : somme des CA de plusieurs unités</a:t>
            </a: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66818" y="1891359"/>
            <a:ext cx="3357962" cy="233192"/>
          </a:xfrm>
          <a:prstGeom prst="rect">
            <a:avLst/>
          </a:prstGeom>
        </p:spPr>
      </p:pic>
      <p:sp>
        <p:nvSpPr>
          <p:cNvPr id="34" name="Flèche vers le bas 16"/>
          <p:cNvSpPr>
            <a:spLocks noChangeArrowheads="1"/>
          </p:cNvSpPr>
          <p:nvPr/>
        </p:nvSpPr>
        <p:spPr bwMode="auto">
          <a:xfrm rot="19633320">
            <a:off x="5710433" y="2590426"/>
            <a:ext cx="84138" cy="354012"/>
          </a:xfrm>
          <a:prstGeom prst="downArrow">
            <a:avLst>
              <a:gd name="adj1" fmla="val 50000"/>
              <a:gd name="adj2" fmla="val 49380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fr-FR" altLang="fr-FR" sz="2000">
              <a:solidFill>
                <a:schemeClr val="accent2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395536" y="3066986"/>
            <a:ext cx="3096344" cy="22677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pic>
        <p:nvPicPr>
          <p:cNvPr id="35" name="Image 3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2950" y="3640296"/>
            <a:ext cx="2769357" cy="210961"/>
          </a:xfrm>
          <a:prstGeom prst="rect">
            <a:avLst/>
          </a:prstGeom>
        </p:spPr>
      </p:pic>
      <p:sp>
        <p:nvSpPr>
          <p:cNvPr id="36" name="Flèche vers le bas 16"/>
          <p:cNvSpPr>
            <a:spLocks noChangeArrowheads="1"/>
          </p:cNvSpPr>
          <p:nvPr/>
        </p:nvSpPr>
        <p:spPr bwMode="auto">
          <a:xfrm rot="-1966680">
            <a:off x="1779811" y="4457470"/>
            <a:ext cx="96691" cy="354012"/>
          </a:xfrm>
          <a:prstGeom prst="downArrow">
            <a:avLst>
              <a:gd name="adj1" fmla="val 50000"/>
              <a:gd name="adj2" fmla="val 4938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fr-FR" altLang="fr-FR" sz="2000">
              <a:solidFill>
                <a:schemeClr val="accent2"/>
              </a:solidFill>
            </a:endParaRPr>
          </a:p>
        </p:txBody>
      </p:sp>
      <p:pic>
        <p:nvPicPr>
          <p:cNvPr id="37" name="Image 3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50343" y="3598154"/>
            <a:ext cx="3357962" cy="216078"/>
          </a:xfrm>
          <a:prstGeom prst="rect">
            <a:avLst/>
          </a:prstGeom>
        </p:spPr>
      </p:pic>
      <p:sp>
        <p:nvSpPr>
          <p:cNvPr id="38" name="Flèche vers le bas 16"/>
          <p:cNvSpPr>
            <a:spLocks noChangeArrowheads="1"/>
          </p:cNvSpPr>
          <p:nvPr/>
        </p:nvSpPr>
        <p:spPr bwMode="auto">
          <a:xfrm rot="19633320">
            <a:off x="5118811" y="4543551"/>
            <a:ext cx="84138" cy="354012"/>
          </a:xfrm>
          <a:prstGeom prst="downArrow">
            <a:avLst>
              <a:gd name="adj1" fmla="val 50000"/>
              <a:gd name="adj2" fmla="val 49380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fr-FR" altLang="fr-FR" sz="20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7295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Incrémentation des noms d’entités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24796" y="1833364"/>
            <a:ext cx="7772400" cy="831388"/>
          </a:xfrm>
        </p:spPr>
        <p:txBody>
          <a:bodyPr>
            <a:normAutofit fontScale="70000" lnSpcReduction="20000"/>
          </a:bodyPr>
          <a:lstStyle/>
          <a:p>
            <a:r>
              <a:rPr lang="fr-FR" dirty="0"/>
              <a:t>Les noms d’entités (cellule haut et à gauche)sont automatiquement incrémentés et indexées hiérarchiquement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34631-DFBE-4A08-A6F1-B36298F19DF7}" type="slidenum">
              <a:rPr lang="fr-FR" altLang="fr-FR" smtClean="0"/>
              <a:pPr>
                <a:defRPr/>
              </a:pPr>
              <a:t>33</a:t>
            </a:fld>
            <a:endParaRPr lang="fr-FR" alt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0032" y="2553444"/>
            <a:ext cx="3281268" cy="253174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776" y="2553444"/>
            <a:ext cx="3288044" cy="197284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auto">
          <a:xfrm>
            <a:off x="1475656" y="3539868"/>
            <a:ext cx="2830164" cy="425153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479772" y="3748997"/>
            <a:ext cx="2830164" cy="216024"/>
          </a:xfrm>
          <a:prstGeom prst="rect">
            <a:avLst/>
          </a:prstGeom>
          <a:noFill/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342236" y="3821005"/>
            <a:ext cx="2830164" cy="432048"/>
          </a:xfrm>
          <a:prstGeom prst="rect">
            <a:avLst/>
          </a:prstGeom>
          <a:noFill/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342236" y="4469077"/>
            <a:ext cx="2830164" cy="471104"/>
          </a:xfrm>
          <a:prstGeom prst="rect">
            <a:avLst/>
          </a:prstGeom>
          <a:noFill/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342236" y="3604981"/>
            <a:ext cx="2830164" cy="13352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Flèche vers le bas 16"/>
          <p:cNvSpPr>
            <a:spLocks noChangeArrowheads="1"/>
          </p:cNvSpPr>
          <p:nvPr/>
        </p:nvSpPr>
        <p:spPr bwMode="auto">
          <a:xfrm rot="-1966680">
            <a:off x="5193770" y="4003903"/>
            <a:ext cx="50253" cy="354012"/>
          </a:xfrm>
          <a:prstGeom prst="downArrow">
            <a:avLst>
              <a:gd name="adj1" fmla="val 50000"/>
              <a:gd name="adj2" fmla="val 49380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fr-FR" altLang="fr-FR" sz="2000">
              <a:solidFill>
                <a:schemeClr val="accent2"/>
              </a:solidFill>
            </a:endParaRPr>
          </a:p>
        </p:txBody>
      </p:sp>
      <p:sp>
        <p:nvSpPr>
          <p:cNvPr id="15" name="Flèche vers le bas 16"/>
          <p:cNvSpPr>
            <a:spLocks noChangeArrowheads="1"/>
          </p:cNvSpPr>
          <p:nvPr/>
        </p:nvSpPr>
        <p:spPr bwMode="auto">
          <a:xfrm rot="-1966680">
            <a:off x="1396600" y="3263520"/>
            <a:ext cx="57750" cy="354012"/>
          </a:xfrm>
          <a:prstGeom prst="downArrow">
            <a:avLst>
              <a:gd name="adj1" fmla="val 50000"/>
              <a:gd name="adj2" fmla="val 4938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fr-FR" altLang="fr-FR" sz="2000">
              <a:solidFill>
                <a:schemeClr val="accent2"/>
              </a:solidFill>
            </a:endParaRPr>
          </a:p>
        </p:txBody>
      </p:sp>
      <p:sp>
        <p:nvSpPr>
          <p:cNvPr id="17" name="Flèche vers le bas 16"/>
          <p:cNvSpPr>
            <a:spLocks noChangeArrowheads="1"/>
          </p:cNvSpPr>
          <p:nvPr/>
        </p:nvSpPr>
        <p:spPr bwMode="auto">
          <a:xfrm rot="-1966680">
            <a:off x="1384341" y="3456652"/>
            <a:ext cx="57750" cy="354012"/>
          </a:xfrm>
          <a:prstGeom prst="downArrow">
            <a:avLst>
              <a:gd name="adj1" fmla="val 50000"/>
              <a:gd name="adj2" fmla="val 4938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fr-FR" altLang="fr-FR" sz="2000">
              <a:solidFill>
                <a:schemeClr val="accent2"/>
              </a:solidFill>
            </a:endParaRPr>
          </a:p>
        </p:txBody>
      </p:sp>
      <p:sp>
        <p:nvSpPr>
          <p:cNvPr id="18" name="Flèche vers le bas 16"/>
          <p:cNvSpPr>
            <a:spLocks noChangeArrowheads="1"/>
          </p:cNvSpPr>
          <p:nvPr/>
        </p:nvSpPr>
        <p:spPr bwMode="auto">
          <a:xfrm rot="-1966680">
            <a:off x="5181764" y="4211118"/>
            <a:ext cx="50253" cy="354012"/>
          </a:xfrm>
          <a:prstGeom prst="downArrow">
            <a:avLst>
              <a:gd name="adj1" fmla="val 50000"/>
              <a:gd name="adj2" fmla="val 49380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fr-FR" altLang="fr-FR" sz="2000">
              <a:solidFill>
                <a:schemeClr val="accent2"/>
              </a:solidFill>
            </a:endParaRPr>
          </a:p>
        </p:txBody>
      </p:sp>
      <p:sp>
        <p:nvSpPr>
          <p:cNvPr id="19" name="Flèche vers le bas 16"/>
          <p:cNvSpPr>
            <a:spLocks noChangeArrowheads="1"/>
          </p:cNvSpPr>
          <p:nvPr/>
        </p:nvSpPr>
        <p:spPr bwMode="auto">
          <a:xfrm rot="-1966680">
            <a:off x="5204564" y="3764870"/>
            <a:ext cx="50253" cy="354012"/>
          </a:xfrm>
          <a:prstGeom prst="downArrow">
            <a:avLst>
              <a:gd name="adj1" fmla="val 50000"/>
              <a:gd name="adj2" fmla="val 49380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fr-FR" altLang="fr-FR" sz="2000">
              <a:solidFill>
                <a:schemeClr val="accent2"/>
              </a:solidFill>
            </a:endParaRPr>
          </a:p>
        </p:txBody>
      </p:sp>
      <p:sp>
        <p:nvSpPr>
          <p:cNvPr id="20" name="Flèche vers le bas 16"/>
          <p:cNvSpPr>
            <a:spLocks noChangeArrowheads="1"/>
          </p:cNvSpPr>
          <p:nvPr/>
        </p:nvSpPr>
        <p:spPr bwMode="auto">
          <a:xfrm rot="-1966680">
            <a:off x="5205531" y="4442391"/>
            <a:ext cx="50253" cy="354012"/>
          </a:xfrm>
          <a:prstGeom prst="downArrow">
            <a:avLst>
              <a:gd name="adj1" fmla="val 50000"/>
              <a:gd name="adj2" fmla="val 49380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fr-FR" altLang="fr-FR" sz="2000">
              <a:solidFill>
                <a:schemeClr val="accent2"/>
              </a:solidFill>
            </a:endParaRPr>
          </a:p>
        </p:txBody>
      </p:sp>
      <p:sp>
        <p:nvSpPr>
          <p:cNvPr id="21" name="ZoneTexte 7"/>
          <p:cNvSpPr txBox="1">
            <a:spLocks noChangeArrowheads="1"/>
          </p:cNvSpPr>
          <p:nvPr/>
        </p:nvSpPr>
        <p:spPr bwMode="auto">
          <a:xfrm>
            <a:off x="1618233" y="1087438"/>
            <a:ext cx="69119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000" dirty="0">
                <a:solidFill>
                  <a:schemeClr val="accent2"/>
                </a:solidFill>
              </a:rPr>
              <a:t>Les noms d’entités peuvent être ultérieurement renommées. NB: la fonction Edition IS permet de prédéterminer les noms d’entités</a:t>
            </a:r>
          </a:p>
        </p:txBody>
      </p:sp>
    </p:spTree>
    <p:extLst>
      <p:ext uri="{BB962C8B-B14F-4D97-AF65-F5344CB8AC3E}">
        <p14:creationId xmlns:p14="http://schemas.microsoft.com/office/powerpoint/2010/main" val="6838391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/>
              <a:t>Fonction Yo$()</a:t>
            </a:r>
            <a:endParaRPr lang="en-US" alt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650" y="1484313"/>
            <a:ext cx="7772400" cy="4968875"/>
          </a:xfrm>
          <a:ln>
            <a:solidFill>
              <a:schemeClr val="bg1"/>
            </a:solidFill>
          </a:ln>
        </p:spPr>
        <p:txBody>
          <a:bodyPr>
            <a:normAutofit fontScale="47500" lnSpcReduction="20000"/>
          </a:bodyPr>
          <a:lstStyle/>
          <a:p>
            <a:pPr>
              <a:defRPr/>
            </a:pPr>
            <a:r>
              <a:rPr lang="fr-FR" dirty="0"/>
              <a:t>La fonction Yo$ (Excel classique) :</a:t>
            </a:r>
          </a:p>
          <a:p>
            <a:pPr lvl="1">
              <a:defRPr/>
            </a:pPr>
            <a:r>
              <a:rPr lang="fr-FR" dirty="0"/>
              <a:t>Renvoie la valeur de la référence ou de la fonction de référence contenue en premier terme</a:t>
            </a:r>
          </a:p>
          <a:p>
            <a:pPr lvl="1">
              <a:defRPr/>
            </a:pPr>
            <a:r>
              <a:rPr lang="fr-FR" dirty="0"/>
              <a:t>dans le contexte de IS, restitue le  comportement XL classique de la référence ou des références vis-à-vis des duplications. </a:t>
            </a:r>
          </a:p>
          <a:p>
            <a:pPr>
              <a:defRPr/>
            </a:pPr>
            <a:endParaRPr lang="fr-FR" dirty="0"/>
          </a:p>
          <a:p>
            <a:pPr>
              <a:defRPr/>
            </a:pPr>
            <a:r>
              <a:rPr lang="fr-FR" dirty="0"/>
              <a:t>Syntaxe  = Yo$(référence, </a:t>
            </a:r>
            <a:r>
              <a:rPr lang="fr-FR" dirty="0" err="1"/>
              <a:t>ComportementXL</a:t>
            </a:r>
            <a:r>
              <a:rPr lang="fr-FR" dirty="0"/>
              <a:t>)</a:t>
            </a:r>
          </a:p>
          <a:p>
            <a:pPr lvl="1">
              <a:defRPr/>
            </a:pPr>
            <a:r>
              <a:rPr lang="fr-FR" dirty="0"/>
              <a:t>Référence = type A1 ou RC</a:t>
            </a:r>
          </a:p>
          <a:p>
            <a:pPr lvl="1">
              <a:defRPr/>
            </a:pPr>
            <a:r>
              <a:rPr lang="fr-FR" dirty="0" err="1"/>
              <a:t>ComportementXL</a:t>
            </a:r>
            <a:r>
              <a:rPr lang="fr-FR" dirty="0"/>
              <a:t> (optionnel)  = "", "r", "c", "</a:t>
            </a:r>
            <a:r>
              <a:rPr lang="fr-FR" dirty="0" err="1"/>
              <a:t>rc</a:t>
            </a:r>
            <a:r>
              <a:rPr lang="fr-FR" dirty="0"/>
              <a:t>"  ou "</a:t>
            </a:r>
            <a:r>
              <a:rPr lang="fr-FR" dirty="0" err="1"/>
              <a:t>cr</a:t>
            </a:r>
            <a:r>
              <a:rPr lang="fr-FR" dirty="0"/>
              <a:t> "   (pour les anglophones) ou bien = "", "l", "c", "</a:t>
            </a:r>
            <a:r>
              <a:rPr lang="fr-FR" dirty="0" err="1"/>
              <a:t>lc</a:t>
            </a:r>
            <a:r>
              <a:rPr lang="fr-FR" dirty="0"/>
              <a:t>"  ou "cl" (pour les francophones), indique que le comportement XL ne s’applique pas aux lignes et/ou colonnes. Pour toute autre valeur la fonction renvoie l’adresse de la cellule contenant la formule</a:t>
            </a:r>
          </a:p>
          <a:p>
            <a:pPr lvl="1">
              <a:defRPr/>
            </a:pPr>
            <a:endParaRPr lang="fr-FR" dirty="0"/>
          </a:p>
          <a:p>
            <a:pPr>
              <a:defRPr/>
            </a:pPr>
            <a:r>
              <a:rPr lang="fr-FR" dirty="0"/>
              <a:t>Exemples : </a:t>
            </a:r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 marL="0" indent="0">
              <a:buFontTx/>
              <a:buNone/>
              <a:defRPr/>
            </a:pPr>
            <a:endParaRPr lang="fr-FR" dirty="0"/>
          </a:p>
          <a:p>
            <a:pPr marL="0" indent="0">
              <a:buFontTx/>
              <a:buNone/>
              <a:defRPr/>
            </a:pPr>
            <a:endParaRPr lang="fr-FR" dirty="0"/>
          </a:p>
          <a:p>
            <a:pPr>
              <a:defRPr/>
            </a:pPr>
            <a:r>
              <a:rPr lang="fr-FR" dirty="0"/>
              <a:t>Permet de panacher comportement IS (dépend du champ dupliqué) et référence relative classique (dépend des $ sur les références) </a:t>
            </a:r>
          </a:p>
          <a:p>
            <a:pPr>
              <a:defRPr/>
            </a:pPr>
            <a:endParaRPr lang="fr-FR" dirty="0"/>
          </a:p>
          <a:p>
            <a:pPr marL="457200" lvl="1" indent="0">
              <a:buFontTx/>
              <a:buNone/>
              <a:defRPr/>
            </a:pPr>
            <a:endParaRPr lang="fr-FR" dirty="0"/>
          </a:p>
          <a:p>
            <a:pPr marL="457200" lvl="1" indent="0">
              <a:buFontTx/>
              <a:buNone/>
              <a:defRPr/>
            </a:pPr>
            <a:endParaRPr lang="fr-FR" dirty="0"/>
          </a:p>
          <a:p>
            <a:pPr lvl="2">
              <a:buFontTx/>
              <a:buNone/>
              <a:defRPr/>
            </a:pPr>
            <a:endParaRPr lang="fr-FR" dirty="0"/>
          </a:p>
          <a:p>
            <a:pPr lvl="1">
              <a:defRPr/>
            </a:pPr>
            <a:endParaRPr lang="fr-FR" dirty="0"/>
          </a:p>
          <a:p>
            <a:pPr lvl="1">
              <a:defRPr/>
            </a:pPr>
            <a:endParaRPr lang="fr-FR" dirty="0"/>
          </a:p>
          <a:p>
            <a:pPr lvl="1">
              <a:defRPr/>
            </a:pPr>
            <a:endParaRPr lang="en-US" dirty="0"/>
          </a:p>
        </p:txBody>
      </p:sp>
      <p:sp>
        <p:nvSpPr>
          <p:cNvPr id="16388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fr-FR" sz="1400">
                <a:solidFill>
                  <a:schemeClr val="tx1"/>
                </a:solidFill>
              </a:rPr>
              <a:t>Mars 2021</a:t>
            </a:r>
          </a:p>
        </p:txBody>
      </p:sp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fr-FR" sz="1400" dirty="0">
                <a:solidFill>
                  <a:schemeClr val="tx1"/>
                </a:solidFill>
              </a:rPr>
              <a:t>No$, interSyntax SAS. Tous droits réservés.</a:t>
            </a:r>
          </a:p>
        </p:txBody>
      </p:sp>
      <p:sp>
        <p:nvSpPr>
          <p:cNvPr id="450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ABC5949-B791-40B8-B835-FF47AD62207A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fr-FR" altLang="fr-FR" sz="1400"/>
          </a:p>
        </p:txBody>
      </p:sp>
      <p:sp>
        <p:nvSpPr>
          <p:cNvPr id="22" name="ZoneTexte 7"/>
          <p:cNvSpPr txBox="1">
            <a:spLocks noChangeArrowheads="1"/>
          </p:cNvSpPr>
          <p:nvPr/>
        </p:nvSpPr>
        <p:spPr bwMode="auto">
          <a:xfrm>
            <a:off x="1609970" y="999422"/>
            <a:ext cx="69119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000" dirty="0">
                <a:solidFill>
                  <a:schemeClr val="accent2"/>
                </a:solidFill>
              </a:rPr>
              <a:t>Pour récupérer sélectivement le copier-coller classique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F3AACD58-9339-4D76-8129-A9512F1D8EED}"/>
              </a:ext>
            </a:extLst>
          </p:cNvPr>
          <p:cNvGrpSpPr/>
          <p:nvPr/>
        </p:nvGrpSpPr>
        <p:grpSpPr>
          <a:xfrm>
            <a:off x="7938" y="4076700"/>
            <a:ext cx="9109075" cy="1103313"/>
            <a:chOff x="7938" y="4076700"/>
            <a:chExt cx="9109075" cy="1103313"/>
          </a:xfrm>
        </p:grpSpPr>
        <p:pic>
          <p:nvPicPr>
            <p:cNvPr id="45063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8263" y="4271963"/>
              <a:ext cx="2573337" cy="157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5064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4925" y="4824413"/>
              <a:ext cx="2573338" cy="342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5065" name="Picture 1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6838" y="4129088"/>
              <a:ext cx="2447925" cy="142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5066" name="Picture 1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4613" y="4656138"/>
              <a:ext cx="2533650" cy="163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5067" name="Picture 1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9538" y="4129088"/>
              <a:ext cx="2657475" cy="1730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5068" name="Picture 1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13513" y="4621213"/>
              <a:ext cx="2560637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5069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00813" y="4830763"/>
              <a:ext cx="2573337" cy="341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5070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13513" y="4271963"/>
              <a:ext cx="2573337" cy="157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5071" name="Picture 1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4438" y="4076700"/>
              <a:ext cx="2560637" cy="200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5072" name="Picture 1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7450" y="4648200"/>
              <a:ext cx="2587625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5073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1738" y="4816475"/>
              <a:ext cx="2573337" cy="342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5074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4438" y="4264025"/>
              <a:ext cx="2573337" cy="155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5075" name="ZoneTexte 1"/>
            <p:cNvSpPr txBox="1">
              <a:spLocks noChangeArrowheads="1"/>
            </p:cNvSpPr>
            <p:nvPr/>
          </p:nvSpPr>
          <p:spPr bwMode="auto">
            <a:xfrm>
              <a:off x="7938" y="4902200"/>
              <a:ext cx="1223962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200">
                  <a:solidFill>
                    <a:schemeClr val="accent2"/>
                  </a:solidFill>
                </a:rPr>
                <a:t>Ligne dupliquée</a:t>
              </a:r>
            </a:p>
          </p:txBody>
        </p:sp>
        <p:cxnSp>
          <p:nvCxnSpPr>
            <p:cNvPr id="45076" name="Connecteur droit avec flèche 3"/>
            <p:cNvCxnSpPr>
              <a:cxnSpLocks noChangeShapeType="1"/>
              <a:stCxn id="45075" idx="3"/>
              <a:endCxn id="45075" idx="3"/>
            </p:cNvCxnSpPr>
            <p:nvPr/>
          </p:nvCxnSpPr>
          <p:spPr bwMode="auto">
            <a:xfrm>
              <a:off x="1231900" y="5041900"/>
              <a:ext cx="0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77" name="Connecteur droit avec flèche 6"/>
            <p:cNvCxnSpPr>
              <a:cxnSpLocks noChangeShapeType="1"/>
            </p:cNvCxnSpPr>
            <p:nvPr/>
          </p:nvCxnSpPr>
          <p:spPr bwMode="auto">
            <a:xfrm>
              <a:off x="1085850" y="5041900"/>
              <a:ext cx="111125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CCE4F17-1184-458B-B93A-D358D772B251}"/>
                </a:ext>
              </a:extLst>
            </p:cNvPr>
            <p:cNvSpPr/>
            <p:nvPr/>
          </p:nvSpPr>
          <p:spPr bwMode="auto">
            <a:xfrm>
              <a:off x="5384554" y="4163078"/>
              <a:ext cx="111791" cy="10094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E3042DF4-9FFE-4757-9B67-2A71D44C891C}"/>
                </a:ext>
              </a:extLst>
            </p:cNvPr>
            <p:cNvSpPr txBox="1"/>
            <p:nvPr/>
          </p:nvSpPr>
          <p:spPr>
            <a:xfrm flipH="1">
              <a:off x="5292050" y="4133597"/>
              <a:ext cx="33035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600" dirty="0">
                  <a:solidFill>
                    <a:schemeClr val="tx1"/>
                  </a:solidFill>
                </a:rPr>
                <a:t>Yo$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C0D960F7-7487-4A18-B783-A5FD9107EA46}"/>
                </a:ext>
              </a:extLst>
            </p:cNvPr>
            <p:cNvSpPr/>
            <p:nvPr/>
          </p:nvSpPr>
          <p:spPr bwMode="auto">
            <a:xfrm>
              <a:off x="8003217" y="4171016"/>
              <a:ext cx="111791" cy="10094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772871D-D496-4D49-ABCE-A5949B00DA43}"/>
                </a:ext>
              </a:extLst>
            </p:cNvPr>
            <p:cNvSpPr/>
            <p:nvPr/>
          </p:nvSpPr>
          <p:spPr bwMode="auto">
            <a:xfrm>
              <a:off x="5345979" y="4704594"/>
              <a:ext cx="111791" cy="10094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34A90AB-65E6-49FB-AD9A-7A709DAD6F5B}"/>
                </a:ext>
              </a:extLst>
            </p:cNvPr>
            <p:cNvSpPr/>
            <p:nvPr/>
          </p:nvSpPr>
          <p:spPr bwMode="auto">
            <a:xfrm>
              <a:off x="8005379" y="4669914"/>
              <a:ext cx="111791" cy="10094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18A857FB-6B05-48D4-AF1E-AE86AC59A812}"/>
                </a:ext>
              </a:extLst>
            </p:cNvPr>
            <p:cNvSpPr txBox="1"/>
            <p:nvPr/>
          </p:nvSpPr>
          <p:spPr>
            <a:xfrm flipH="1">
              <a:off x="7909156" y="4133597"/>
              <a:ext cx="33035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600" dirty="0">
                  <a:solidFill>
                    <a:schemeClr val="tx1"/>
                  </a:solidFill>
                </a:rPr>
                <a:t>Yo$</a:t>
              </a: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ABCDECB6-79FD-4C0E-BB8C-C6F4662F42FF}"/>
                </a:ext>
              </a:extLst>
            </p:cNvPr>
            <p:cNvSpPr txBox="1"/>
            <p:nvPr/>
          </p:nvSpPr>
          <p:spPr>
            <a:xfrm flipH="1">
              <a:off x="7914052" y="4642549"/>
              <a:ext cx="33035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600" dirty="0">
                  <a:solidFill>
                    <a:schemeClr val="tx1"/>
                  </a:solidFill>
                </a:rPr>
                <a:t>Yo$</a:t>
              </a: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0BBFE57D-5324-4A45-8958-F476CE8274C9}"/>
                </a:ext>
              </a:extLst>
            </p:cNvPr>
            <p:cNvSpPr txBox="1"/>
            <p:nvPr/>
          </p:nvSpPr>
          <p:spPr>
            <a:xfrm flipH="1">
              <a:off x="5249756" y="4650938"/>
              <a:ext cx="33035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600" dirty="0">
                  <a:solidFill>
                    <a:schemeClr val="tx1"/>
                  </a:solidFill>
                </a:rPr>
                <a:t>Yo$</a:t>
              </a:r>
            </a:p>
          </p:txBody>
        </p:sp>
      </p:grp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Contacts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 </a:t>
            </a:r>
          </a:p>
          <a:p>
            <a:pPr marL="0" indent="0" algn="ctr">
              <a:buNone/>
            </a:pPr>
            <a:r>
              <a:rPr lang="fr-FR" dirty="0"/>
              <a:t>interSyntax SAS </a:t>
            </a:r>
          </a:p>
          <a:p>
            <a:pPr marL="0" indent="0" algn="ctr">
              <a:buNone/>
            </a:pPr>
            <a:r>
              <a:rPr lang="fr-FR" dirty="0"/>
              <a:t>57 rue des Tilleuls</a:t>
            </a:r>
          </a:p>
          <a:p>
            <a:pPr marL="0" indent="0" algn="ctr">
              <a:buNone/>
            </a:pPr>
            <a:r>
              <a:rPr lang="fr-FR" dirty="0"/>
              <a:t>92100 Boulogne/b</a:t>
            </a:r>
          </a:p>
          <a:p>
            <a:pPr marL="0" indent="0" algn="ctr">
              <a:buNone/>
            </a:pPr>
            <a:r>
              <a:rPr lang="fr-FR" dirty="0"/>
              <a:t>Mail : rsv@interSyntax.net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FBB6C6-AF6E-4BBC-88B4-2A035F0EDACE}" type="slidenum">
              <a:rPr lang="fr-FR" smtClean="0"/>
              <a:pPr>
                <a:defRPr/>
              </a:pPr>
              <a:t>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081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B60B14-F321-419F-A064-CEFE41C7C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No$, caractéristiques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4CF0E2-2744-44A7-9F2C-C0E91864C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3312070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fr-FR" dirty="0"/>
              <a:t>Utilisation : </a:t>
            </a:r>
          </a:p>
          <a:p>
            <a:pPr lvl="1">
              <a:defRPr/>
            </a:pPr>
            <a:r>
              <a:rPr lang="fr-FR" dirty="0"/>
              <a:t>Compatible PC/Mac + Excel, </a:t>
            </a:r>
          </a:p>
          <a:p>
            <a:pPr marL="457200" lvl="1" indent="0">
              <a:buFontTx/>
              <a:buNone/>
              <a:defRPr/>
            </a:pPr>
            <a:endParaRPr lang="fr-FR" dirty="0"/>
          </a:p>
          <a:p>
            <a:pPr marL="457200" lvl="1" indent="0">
              <a:buFontTx/>
              <a:buNone/>
              <a:defRPr/>
            </a:pPr>
            <a:endParaRPr lang="fr-FR" dirty="0"/>
          </a:p>
          <a:p>
            <a:pPr marL="457200" lvl="1" indent="0">
              <a:buFontTx/>
              <a:buNone/>
              <a:defRPr/>
            </a:pPr>
            <a:endParaRPr lang="fr-FR" dirty="0"/>
          </a:p>
          <a:p>
            <a:pPr marL="457200" lvl="1" indent="0">
              <a:buFontTx/>
              <a:buNone/>
              <a:defRPr/>
            </a:pPr>
            <a:endParaRPr lang="fr-FR" dirty="0"/>
          </a:p>
          <a:p>
            <a:pPr marL="457200" lvl="1" indent="0">
              <a:buFontTx/>
              <a:buNone/>
              <a:defRPr/>
            </a:pPr>
            <a:endParaRPr lang="fr-FR" dirty="0"/>
          </a:p>
          <a:p>
            <a:pPr>
              <a:defRPr/>
            </a:pPr>
            <a:r>
              <a:rPr lang="fr-FR" dirty="0"/>
              <a:t>Disponibilité </a:t>
            </a:r>
          </a:p>
          <a:p>
            <a:pPr lvl="1">
              <a:defRPr/>
            </a:pPr>
            <a:r>
              <a:rPr lang="fr-FR" dirty="0"/>
              <a:t>Version Web sur Microsoft store:</a:t>
            </a:r>
          </a:p>
          <a:p>
            <a:pPr lvl="2">
              <a:defRPr/>
            </a:pPr>
            <a:r>
              <a:rPr lang="fr-FR" dirty="0"/>
              <a:t>Version de base gratuite,</a:t>
            </a:r>
          </a:p>
          <a:p>
            <a:pPr lvl="2">
              <a:defRPr/>
            </a:pPr>
            <a:r>
              <a:rPr lang="fr-FR" dirty="0"/>
              <a:t>Version complète</a:t>
            </a:r>
          </a:p>
          <a:p>
            <a:pPr lvl="1">
              <a:defRPr/>
            </a:pPr>
            <a:r>
              <a:rPr lang="fr-FR" dirty="0"/>
              <a:t>Version hors connexion (à venir)</a:t>
            </a:r>
          </a:p>
          <a:p>
            <a:pPr>
              <a:defRPr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C7FB2B-7CA0-44E5-90C2-98287FB94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0FA8F7-0E4A-4186-ADC8-99233761F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3B7837-A431-4DA7-8E47-185A75BD9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34631-DFBE-4A08-A6F1-B36298F19DF7}" type="slidenum">
              <a:rPr lang="fr-FR" altLang="fr-FR" smtClean="0"/>
              <a:pPr>
                <a:defRPr/>
              </a:pPr>
              <a:t>4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74884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6"/>
          <p:cNvSpPr>
            <a:spLocks noGrp="1"/>
          </p:cNvSpPr>
          <p:nvPr>
            <p:ph type="ctrTitle"/>
          </p:nvPr>
        </p:nvSpPr>
        <p:spPr>
          <a:xfrm>
            <a:off x="677704" y="1082523"/>
            <a:ext cx="7404591" cy="1015663"/>
          </a:xfrm>
        </p:spPr>
        <p:txBody>
          <a:bodyPr/>
          <a:lstStyle/>
          <a:p>
            <a:r>
              <a:rPr lang="fr-FR" altLang="fr-FR" sz="6000" dirty="0"/>
              <a:t>Fonctionnalités de base</a:t>
            </a:r>
          </a:p>
        </p:txBody>
      </p:sp>
      <p:sp>
        <p:nvSpPr>
          <p:cNvPr id="23555" name="Sous-titre 7"/>
          <p:cNvSpPr>
            <a:spLocks noGrp="1"/>
          </p:cNvSpPr>
          <p:nvPr>
            <p:ph type="subTitle" idx="1"/>
          </p:nvPr>
        </p:nvSpPr>
        <p:spPr>
          <a:xfrm>
            <a:off x="1619672" y="3501008"/>
            <a:ext cx="5181600" cy="252028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Tx/>
              <a:buChar char="-"/>
            </a:pPr>
            <a:r>
              <a:rPr lang="fr-FR" altLang="fr-FR" dirty="0"/>
              <a:t>Entité de duplication</a:t>
            </a:r>
          </a:p>
          <a:p>
            <a:pPr marL="457200" indent="-457200" algn="l">
              <a:buFontTx/>
              <a:buChar char="-"/>
            </a:pPr>
            <a:r>
              <a:rPr lang="fr-FR" altLang="fr-FR" dirty="0"/>
              <a:t>Copier</a:t>
            </a:r>
          </a:p>
          <a:p>
            <a:pPr marL="457200" indent="-457200" algn="l">
              <a:buFontTx/>
              <a:buChar char="-"/>
            </a:pPr>
            <a:r>
              <a:rPr lang="fr-FR" altLang="fr-FR" dirty="0"/>
              <a:t>Déplacer</a:t>
            </a:r>
          </a:p>
          <a:p>
            <a:pPr marL="457200" indent="-457200" algn="l">
              <a:buFontTx/>
              <a:buChar char="-"/>
            </a:pPr>
            <a:r>
              <a:rPr lang="fr-FR" altLang="fr-FR" dirty="0"/>
              <a:t>Coller</a:t>
            </a:r>
          </a:p>
          <a:p>
            <a:pPr marL="457200" indent="-457200" algn="l">
              <a:buFontTx/>
              <a:buChar char="-"/>
            </a:pPr>
            <a:r>
              <a:rPr lang="fr-FR" altLang="fr-FR" dirty="0"/>
              <a:t>Supprimer</a:t>
            </a:r>
          </a:p>
        </p:txBody>
      </p:sp>
      <p:sp>
        <p:nvSpPr>
          <p:cNvPr id="9220" name="Espace réservé du pied de page 4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fr-FR" sz="1400" dirty="0">
                <a:solidFill>
                  <a:schemeClr val="tx1"/>
                </a:solidFill>
              </a:rPr>
              <a:t>No$, interSyntax SAS. Tous droits réservés.</a:t>
            </a:r>
          </a:p>
        </p:txBody>
      </p:sp>
      <p:sp>
        <p:nvSpPr>
          <p:cNvPr id="9221" name="Espace réservé de la date 3"/>
          <p:cNvSpPr>
            <a:spLocks noGrp="1"/>
          </p:cNvSpPr>
          <p:nvPr>
            <p:ph type="dt" sz="quarter" idx="429496729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algn="r" eaLnBrk="0" hangingPunct="0">
              <a:defRPr sz="20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fr-FR" sz="1400">
                <a:solidFill>
                  <a:schemeClr val="tx1"/>
                </a:solidFill>
              </a:rPr>
              <a:t>Mars 2021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23558" name="Espace réservé du numéro de diapositive 5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565C914-7504-455C-A937-58B9DDC2BDDF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fr-FR" altLang="fr-FR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6A6FAF-B3E0-4D9F-A778-32012AF2B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Entité de duplication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652C5C-C214-4B59-B143-02B363343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525" y="1484784"/>
            <a:ext cx="7848227" cy="2952328"/>
          </a:xfrm>
        </p:spPr>
        <p:txBody>
          <a:bodyPr>
            <a:normAutofit fontScale="55000" lnSpcReduction="20000"/>
          </a:bodyPr>
          <a:lstStyle/>
          <a:p>
            <a:r>
              <a:rPr lang="fr-FR" dirty="0"/>
              <a:t>No$ tire partie de la pratique consistant à regrouper dans le même voisinage les caractéristiques du même objet de modélisation :</a:t>
            </a:r>
          </a:p>
          <a:p>
            <a:pPr lvl="1"/>
            <a:r>
              <a:rPr lang="fr-FR" dirty="0"/>
              <a:t>Même ligne ou même colonne </a:t>
            </a:r>
          </a:p>
          <a:p>
            <a:pPr lvl="1"/>
            <a:r>
              <a:rPr lang="fr-FR" dirty="0"/>
              <a:t>Champ compact</a:t>
            </a:r>
          </a:p>
          <a:p>
            <a:r>
              <a:rPr lang="fr-FR" dirty="0"/>
              <a:t>No$ désigne ce voisinage comme une entité dite de « duplication » qui :</a:t>
            </a:r>
          </a:p>
          <a:p>
            <a:pPr lvl="1"/>
            <a:r>
              <a:rPr lang="fr-FR" dirty="0"/>
              <a:t>permet de la dupliquer en maintenant constantes les références internes à ce voisinage. </a:t>
            </a:r>
          </a:p>
          <a:p>
            <a:pPr lvl="1"/>
            <a:r>
              <a:rPr lang="fr-FR" dirty="0"/>
              <a:t>évite d’avoir à prévoir et à gérer des indications supplémentaires (les « $ »!) dans les formules</a:t>
            </a:r>
          </a:p>
          <a:p>
            <a:r>
              <a:rPr lang="fr-FR" dirty="0"/>
              <a:t>Pour les rares cas contraires, une fonction spécifique d’exception (= Yo$()) prenant en compte les $ est proposée ; voir plus loin.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4EC840-3FCA-47D8-B6F1-D2A813232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21380C-3067-4E13-9EDD-BA92E3578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71FCF3-43DA-4CC6-88B0-B4FB3CEEE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34631-DFBE-4A08-A6F1-B36298F19DF7}" type="slidenum">
              <a:rPr lang="fr-FR" altLang="fr-FR" smtClean="0"/>
              <a:pPr>
                <a:defRPr/>
              </a:pPr>
              <a:t>6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97261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598D50-0BD4-4089-B732-0F7E8C87C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Copier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8EA28F-1D9C-466A-AF4E-EEB0CE0EB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006" y="1556792"/>
            <a:ext cx="7772400" cy="2088232"/>
          </a:xfrm>
        </p:spPr>
        <p:txBody>
          <a:bodyPr>
            <a:normAutofit fontScale="77500" lnSpcReduction="20000"/>
          </a:bodyPr>
          <a:lstStyle/>
          <a:p>
            <a:r>
              <a:rPr lang="fr-FR" dirty="0"/>
              <a:t>Le copier No$ d’un champ sélectionné :</a:t>
            </a:r>
          </a:p>
          <a:p>
            <a:pPr lvl="1"/>
            <a:r>
              <a:rPr lang="fr-FR" dirty="0"/>
              <a:t>le constitue en une « </a:t>
            </a:r>
            <a:r>
              <a:rPr lang="fr-FR" b="1" i="1" dirty="0"/>
              <a:t>entité de duplication </a:t>
            </a:r>
            <a:r>
              <a:rPr lang="fr-FR" dirty="0"/>
              <a:t>» les références internes de ses formules,</a:t>
            </a:r>
          </a:p>
          <a:p>
            <a:pPr lvl="1"/>
            <a:r>
              <a:rPr lang="fr-FR" dirty="0"/>
              <a:t>le mémorise et le marque par des hachures.</a:t>
            </a:r>
          </a:p>
          <a:p>
            <a:pPr lvl="1"/>
            <a:r>
              <a:rPr lang="fr-FR" dirty="0"/>
              <a:t>réalise le point de passage obligatoire des autres fonctionnalités.</a:t>
            </a:r>
          </a:p>
          <a:p>
            <a:pPr lvl="1"/>
            <a:endParaRPr lang="fr-FR" dirty="0"/>
          </a:p>
          <a:p>
            <a:pPr lvl="1"/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7B49F1-915B-4A9C-9474-73A5D0676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66E704-25CD-4C42-9717-51988EE93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A98A7A-0312-49D9-B5DD-9587FD471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34631-DFBE-4A08-A6F1-B36298F19DF7}" type="slidenum">
              <a:rPr lang="fr-FR" altLang="fr-FR" smtClean="0"/>
              <a:pPr>
                <a:defRPr/>
              </a:pPr>
              <a:t>7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72387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123ED9-6546-4E17-A5D9-7A0A2844C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Déplacer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4F5239-031E-4B8E-A9CD-63AD90AE1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256262"/>
            <a:ext cx="7772400" cy="1668681"/>
          </a:xfrm>
        </p:spPr>
        <p:txBody>
          <a:bodyPr>
            <a:normAutofit fontScale="70000" lnSpcReduction="20000"/>
          </a:bodyPr>
          <a:lstStyle/>
          <a:p>
            <a:r>
              <a:rPr lang="fr-FR" dirty="0"/>
              <a:t>Le déplacer No$ déplace une entité en conservant son identité.</a:t>
            </a:r>
          </a:p>
          <a:p>
            <a:r>
              <a:rPr lang="fr-FR" dirty="0"/>
              <a:t>Après l’activation puis sélection d’une cellule cible, l’entité activée est placée en bas et à droite de cette cellule cible.</a:t>
            </a: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DAA4C1-D73C-4336-BD9A-078D6142B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9C650E-2F5F-4CC2-B10F-EE9461708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2EAB49-53AD-4A33-BAA4-870012992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34631-DFBE-4A08-A6F1-B36298F19DF7}" type="slidenum">
              <a:rPr lang="fr-FR" altLang="fr-FR" smtClean="0"/>
              <a:pPr>
                <a:defRPr/>
              </a:pPr>
              <a:t>8</a:t>
            </a:fld>
            <a:endParaRPr lang="fr-FR" alt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F6FFCE-1448-4C9A-95B8-E083F4B9195A}"/>
              </a:ext>
            </a:extLst>
          </p:cNvPr>
          <p:cNvSpPr/>
          <p:nvPr/>
        </p:nvSpPr>
        <p:spPr bwMode="auto">
          <a:xfrm>
            <a:off x="368708" y="5301208"/>
            <a:ext cx="7877954" cy="127083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fr-FR" dirty="0"/>
              <a:t>Le déplacer de No$ permet de réaménager la disposition des entités d’un modèle sans se préoccuper des références des formules.</a:t>
            </a:r>
          </a:p>
          <a:p>
            <a:r>
              <a:rPr lang="fr-FR" dirty="0"/>
              <a:t>NB: le traitement des références des formules reste semblable à celui du copier/coller et de la sélection/déplacer classiques.</a:t>
            </a:r>
          </a:p>
          <a:p>
            <a:endParaRPr lang="fr-FR" dirty="0"/>
          </a:p>
          <a:p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2713791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F0B298-048F-4D13-B9BF-2D4D4E200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Coller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75F202-8BCA-470E-97B6-484D54770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427" y="1031559"/>
            <a:ext cx="7772400" cy="2757341"/>
          </a:xfrm>
        </p:spPr>
        <p:txBody>
          <a:bodyPr>
            <a:normAutofit fontScale="47500" lnSpcReduction="20000"/>
          </a:bodyPr>
          <a:lstStyle/>
          <a:p>
            <a:r>
              <a:rPr lang="fr-FR" dirty="0"/>
              <a:t>Le coller No$ d’une entité activée la duplique en une nouvelle entité ayant le même jeu de références que l’entité d’origine</a:t>
            </a:r>
          </a:p>
          <a:p>
            <a:r>
              <a:rPr lang="fr-FR" dirty="0"/>
              <a:t>Le duplicata se positionne:</a:t>
            </a:r>
          </a:p>
          <a:p>
            <a:pPr lvl="1"/>
            <a:r>
              <a:rPr lang="fr-FR" dirty="0"/>
              <a:t>sans changer la sélection, en dessous ou à la droite de l’entité d’origine selon sa forme, </a:t>
            </a:r>
          </a:p>
          <a:p>
            <a:pPr lvl="1"/>
            <a:r>
              <a:rPr lang="fr-FR" dirty="0"/>
              <a:t>en réalisant une nouvelle sélection, en dehors de l’entité en bas et à droite à partir de la cellule sélectionnée.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Ci-dessous : </a:t>
            </a:r>
          </a:p>
          <a:p>
            <a:pPr lvl="1"/>
            <a:r>
              <a:rPr lang="fr-FR" dirty="0"/>
              <a:t>le champ dupliqué se place en bas (le champ est en longueur)</a:t>
            </a:r>
          </a:p>
          <a:p>
            <a:pPr lvl="1"/>
            <a:r>
              <a:rPr lang="fr-FR" dirty="0"/>
              <a:t>la formule en B2 (= A3+C2) contient une relation externe (A3) et une relation interne(C2)</a:t>
            </a:r>
          </a:p>
          <a:p>
            <a:pPr lvl="1"/>
            <a:r>
              <a:rPr lang="fr-FR" dirty="0"/>
              <a:t>Elle se duplique en B4 sous la forme (= A3+C4), A3 est traitée comme référence absolue) et C4 comme référence relative.</a:t>
            </a:r>
          </a:p>
          <a:p>
            <a:pPr lvl="1"/>
            <a:endParaRPr lang="fr-FR" dirty="0"/>
          </a:p>
          <a:p>
            <a:pPr lvl="1"/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E5923E-388D-4777-9157-C1AAF5759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Mars 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500844-8475-4753-95E9-39E964695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No$, interSyntax SAS. Tous droits réservés.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E5A23D-830A-4DD1-911A-DF40B3CCF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34631-DFBE-4A08-A6F1-B36298F19DF7}" type="slidenum">
              <a:rPr lang="fr-FR" altLang="fr-FR" smtClean="0"/>
              <a:pPr>
                <a:defRPr/>
              </a:pPr>
              <a:t>9</a:t>
            </a:fld>
            <a:endParaRPr lang="fr-FR" alt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E1DC80E9-E6FC-48FE-B39C-7183190ED7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736" y="3504934"/>
            <a:ext cx="3324689" cy="1724266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83A2898A-7460-44FC-9154-50EC9A79A736}"/>
              </a:ext>
            </a:extLst>
          </p:cNvPr>
          <p:cNvSpPr txBox="1"/>
          <p:nvPr/>
        </p:nvSpPr>
        <p:spPr>
          <a:xfrm>
            <a:off x="3796896" y="4307352"/>
            <a:ext cx="13933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Duplication</a:t>
            </a:r>
          </a:p>
        </p:txBody>
      </p:sp>
      <p:sp>
        <p:nvSpPr>
          <p:cNvPr id="13" name="Flèche : droite 12">
            <a:extLst>
              <a:ext uri="{FF2B5EF4-FFF2-40B4-BE49-F238E27FC236}">
                <a16:creationId xmlns:a16="http://schemas.microsoft.com/office/drawing/2014/main" id="{8FCA7A98-569C-4ED7-9D3F-7299B9E6960B}"/>
              </a:ext>
            </a:extLst>
          </p:cNvPr>
          <p:cNvSpPr/>
          <p:nvPr/>
        </p:nvSpPr>
        <p:spPr bwMode="auto">
          <a:xfrm>
            <a:off x="4834373" y="4756098"/>
            <a:ext cx="504056" cy="30480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EA966C9F-1F64-49FF-8E69-D625A57596C9}"/>
              </a:ext>
            </a:extLst>
          </p:cNvPr>
          <p:cNvGrpSpPr/>
          <p:nvPr/>
        </p:nvGrpSpPr>
        <p:grpSpPr>
          <a:xfrm>
            <a:off x="5641516" y="3499097"/>
            <a:ext cx="3286584" cy="1724266"/>
            <a:chOff x="5641516" y="3232259"/>
            <a:chExt cx="3286584" cy="1724266"/>
          </a:xfrm>
        </p:grpSpPr>
        <p:pic>
          <p:nvPicPr>
            <p:cNvPr id="15" name="Image 14">
              <a:extLst>
                <a:ext uri="{FF2B5EF4-FFF2-40B4-BE49-F238E27FC236}">
                  <a16:creationId xmlns:a16="http://schemas.microsoft.com/office/drawing/2014/main" id="{7A31A268-7DB1-425C-8B5A-1761498209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641516" y="3232259"/>
              <a:ext cx="3286584" cy="1724266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610D89C-1726-4097-A91D-06B9037D445E}"/>
                </a:ext>
              </a:extLst>
            </p:cNvPr>
            <p:cNvSpPr/>
            <p:nvPr/>
          </p:nvSpPr>
          <p:spPr bwMode="auto">
            <a:xfrm>
              <a:off x="6630169" y="3968385"/>
              <a:ext cx="1554755" cy="36560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AEF8D1F1-9D9D-45FD-8A02-C3EA4F53A30D}"/>
              </a:ext>
            </a:extLst>
          </p:cNvPr>
          <p:cNvSpPr/>
          <p:nvPr/>
        </p:nvSpPr>
        <p:spPr bwMode="auto">
          <a:xfrm>
            <a:off x="368708" y="5486166"/>
            <a:ext cx="7877954" cy="10858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fr-FR" dirty="0"/>
              <a:t>Le coller de No$ évite d’avoir à se préoccuper du comportement du détail des formules  d’un champ selon les duplications envisagées. </a:t>
            </a:r>
            <a:endParaRPr lang="fr-FR" sz="1000" dirty="0"/>
          </a:p>
          <a:p>
            <a:pPr>
              <a:defRPr/>
            </a:pPr>
            <a:r>
              <a:rPr lang="fr-FR" dirty="0"/>
              <a:t>Nb: avec No$ un duplicata n’est pas duplicable</a:t>
            </a:r>
          </a:p>
        </p:txBody>
      </p:sp>
    </p:spTree>
    <p:extLst>
      <p:ext uri="{BB962C8B-B14F-4D97-AF65-F5344CB8AC3E}">
        <p14:creationId xmlns:p14="http://schemas.microsoft.com/office/powerpoint/2010/main" val="3826461175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Modèle 2 modelEdition</Template>
  <TotalTime>16280</TotalTime>
  <Words>2389</Words>
  <Application>Microsoft Office PowerPoint</Application>
  <PresentationFormat>Affichage à l'écran (4:3)</PresentationFormat>
  <Paragraphs>421</Paragraphs>
  <Slides>35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35</vt:i4>
      </vt:variant>
    </vt:vector>
  </HeadingPairs>
  <TitlesOfParts>
    <vt:vector size="41" baseType="lpstr">
      <vt:lpstr>Arial</vt:lpstr>
      <vt:lpstr>Calibri</vt:lpstr>
      <vt:lpstr>Times New Roman</vt:lpstr>
      <vt:lpstr>Wingdings</vt:lpstr>
      <vt:lpstr>Modèle par défaut</vt:lpstr>
      <vt:lpstr>Conception personnalisée</vt:lpstr>
      <vt:lpstr> No$  Manuel utilisateur</vt:lpstr>
      <vt:lpstr>No$, outil de modélisation sur Excel</vt:lpstr>
      <vt:lpstr>No$, présentation générale</vt:lpstr>
      <vt:lpstr>No$, caractéristiques</vt:lpstr>
      <vt:lpstr>Fonctionnalités de base</vt:lpstr>
      <vt:lpstr>Entité de duplication</vt:lpstr>
      <vt:lpstr>Copier</vt:lpstr>
      <vt:lpstr>Déplacer</vt:lpstr>
      <vt:lpstr>Coller</vt:lpstr>
      <vt:lpstr>Supprimer</vt:lpstr>
      <vt:lpstr>Mode d’emploi</vt:lpstr>
      <vt:lpstr>Menu No$</vt:lpstr>
      <vt:lpstr>Actions No$</vt:lpstr>
      <vt:lpstr>Copier No$</vt:lpstr>
      <vt:lpstr>Coller No$</vt:lpstr>
      <vt:lpstr>Supprimer et initialiser No$</vt:lpstr>
      <vt:lpstr>Séquences de base</vt:lpstr>
      <vt:lpstr>Chaînage</vt:lpstr>
      <vt:lpstr>Chaînage No$</vt:lpstr>
      <vt:lpstr>Superposition No$</vt:lpstr>
      <vt:lpstr>Superposition No$ : tableau croisé</vt:lpstr>
      <vt:lpstr>Le $ en question</vt:lpstr>
      <vt:lpstr>Séquences composées</vt:lpstr>
      <vt:lpstr>Tableau  croisé et multidimensionnel</vt:lpstr>
      <vt:lpstr>Chaînage et emboîtement</vt:lpstr>
      <vt:lpstr>Autres fonctionnalités</vt:lpstr>
      <vt:lpstr>Couper-coller</vt:lpstr>
      <vt:lpstr>Couplage</vt:lpstr>
      <vt:lpstr>Hypercube</vt:lpstr>
      <vt:lpstr>Sélections des zones vides</vt:lpstr>
      <vt:lpstr>Fonctions complémentaires</vt:lpstr>
      <vt:lpstr>Fonction d’agrégation</vt:lpstr>
      <vt:lpstr>Incrémentation des noms d’entités</vt:lpstr>
      <vt:lpstr>Fonction Yo$()</vt:lpstr>
      <vt:lpstr>Contacts</vt:lpstr>
    </vt:vector>
  </TitlesOfParts>
  <Company>raoul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Gestion du développement</dc:title>
  <dc:creator>raoul</dc:creator>
  <cp:lastModifiedBy>Raoul de Saint Venant</cp:lastModifiedBy>
  <cp:revision>1604</cp:revision>
  <cp:lastPrinted>2000-11-07T17:14:38Z</cp:lastPrinted>
  <dcterms:created xsi:type="dcterms:W3CDTF">2000-11-02T08:52:10Z</dcterms:created>
  <dcterms:modified xsi:type="dcterms:W3CDTF">2021-05-27T11:37:03Z</dcterms:modified>
  <cp:contentStatus/>
</cp:coreProperties>
</file>